
<file path=[Content_Types].xml><?xml version="1.0" encoding="utf-8"?>
<Types xmlns="http://schemas.openxmlformats.org/package/2006/content-types">
  <Default Extension="png" ContentType="image/png"/>
  <Default Extension="glb" ContentType="model/gltf.binary"/>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70"/>
  </p:notesMasterIdLst>
  <p:sldIdLst>
    <p:sldId id="3838" r:id="rId4"/>
    <p:sldId id="3837" r:id="rId5"/>
    <p:sldId id="384" r:id="rId6"/>
    <p:sldId id="385" r:id="rId7"/>
    <p:sldId id="386" r:id="rId8"/>
    <p:sldId id="324" r:id="rId9"/>
    <p:sldId id="325" r:id="rId10"/>
    <p:sldId id="326" r:id="rId11"/>
    <p:sldId id="327" r:id="rId12"/>
    <p:sldId id="328" r:id="rId13"/>
    <p:sldId id="329" r:id="rId14"/>
    <p:sldId id="330" r:id="rId15"/>
    <p:sldId id="331" r:id="rId16"/>
    <p:sldId id="332" r:id="rId17"/>
    <p:sldId id="333" r:id="rId18"/>
    <p:sldId id="334" r:id="rId19"/>
    <p:sldId id="335" r:id="rId20"/>
    <p:sldId id="336" r:id="rId21"/>
    <p:sldId id="337" r:id="rId22"/>
    <p:sldId id="338" r:id="rId23"/>
    <p:sldId id="339" r:id="rId24"/>
    <p:sldId id="340" r:id="rId25"/>
    <p:sldId id="388" r:id="rId26"/>
    <p:sldId id="389" r:id="rId27"/>
    <p:sldId id="390" r:id="rId28"/>
    <p:sldId id="391" r:id="rId29"/>
    <p:sldId id="392" r:id="rId30"/>
    <p:sldId id="393" r:id="rId31"/>
    <p:sldId id="394" r:id="rId32"/>
    <p:sldId id="268" r:id="rId33"/>
    <p:sldId id="266" r:id="rId34"/>
    <p:sldId id="267" r:id="rId35"/>
    <p:sldId id="274" r:id="rId36"/>
    <p:sldId id="271" r:id="rId37"/>
    <p:sldId id="273" r:id="rId38"/>
    <p:sldId id="276" r:id="rId39"/>
    <p:sldId id="397" r:id="rId40"/>
    <p:sldId id="277" r:id="rId41"/>
    <p:sldId id="396" r:id="rId42"/>
    <p:sldId id="278" r:id="rId43"/>
    <p:sldId id="3839" r:id="rId44"/>
    <p:sldId id="280" r:id="rId45"/>
    <p:sldId id="3840" r:id="rId46"/>
    <p:sldId id="279" r:id="rId47"/>
    <p:sldId id="291" r:id="rId48"/>
    <p:sldId id="290" r:id="rId49"/>
    <p:sldId id="3841" r:id="rId50"/>
    <p:sldId id="293" r:id="rId51"/>
    <p:sldId id="294" r:id="rId52"/>
    <p:sldId id="282" r:id="rId53"/>
    <p:sldId id="285" r:id="rId54"/>
    <p:sldId id="287" r:id="rId55"/>
    <p:sldId id="3842" r:id="rId56"/>
    <p:sldId id="288" r:id="rId57"/>
    <p:sldId id="3843" r:id="rId58"/>
    <p:sldId id="300" r:id="rId59"/>
    <p:sldId id="398" r:id="rId60"/>
    <p:sldId id="344" r:id="rId61"/>
    <p:sldId id="345" r:id="rId62"/>
    <p:sldId id="346" r:id="rId63"/>
    <p:sldId id="347" r:id="rId64"/>
    <p:sldId id="349" r:id="rId65"/>
    <p:sldId id="350" r:id="rId66"/>
    <p:sldId id="352" r:id="rId67"/>
    <p:sldId id="354" r:id="rId68"/>
    <p:sldId id="356"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4D1A69-503E-457B-BF12-4F6524CE73D7}" type="datetimeFigureOut">
              <a:rPr lang="en-US" smtClean="0"/>
              <a:t>6/25/2022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6DFAAF-03A5-4200-8D17-D38E964B016A}" type="slidenum">
              <a:rPr lang="en-US" smtClean="0"/>
              <a:t>‹#›</a:t>
            </a:fld>
            <a:endParaRPr lang="en-US"/>
          </a:p>
        </p:txBody>
      </p:sp>
    </p:spTree>
    <p:extLst>
      <p:ext uri="{BB962C8B-B14F-4D97-AF65-F5344CB8AC3E}">
        <p14:creationId xmlns:p14="http://schemas.microsoft.com/office/powerpoint/2010/main" val="161403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6C346-6DB8-483F-B17F-9EA91C34E8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2FBBDB-CDB5-4564-B808-79EBD75306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7D6050-B60B-4932-9FBE-A18298FB5F02}"/>
              </a:ext>
            </a:extLst>
          </p:cNvPr>
          <p:cNvSpPr>
            <a:spLocks noGrp="1"/>
          </p:cNvSpPr>
          <p:nvPr>
            <p:ph type="dt" sz="half" idx="10"/>
          </p:nvPr>
        </p:nvSpPr>
        <p:spPr/>
        <p:txBody>
          <a:bodyPr/>
          <a:lstStyle/>
          <a:p>
            <a:fld id="{6E8A184F-3A6E-4B3B-9079-7E06628DA800}" type="datetime1">
              <a:rPr lang="en-US" smtClean="0"/>
              <a:t>6/25/2022</a:t>
            </a:fld>
            <a:endParaRPr lang="en-US"/>
          </a:p>
        </p:txBody>
      </p:sp>
      <p:sp>
        <p:nvSpPr>
          <p:cNvPr id="5" name="Footer Placeholder 4">
            <a:extLst>
              <a:ext uri="{FF2B5EF4-FFF2-40B4-BE49-F238E27FC236}">
                <a16:creationId xmlns:a16="http://schemas.microsoft.com/office/drawing/2014/main" id="{9B744B3E-8FB1-4EFC-B29A-5294E69E9546}"/>
              </a:ext>
            </a:extLst>
          </p:cNvPr>
          <p:cNvSpPr>
            <a:spLocks noGrp="1"/>
          </p:cNvSpPr>
          <p:nvPr>
            <p:ph type="ftr" sz="quarter" idx="11"/>
          </p:nvPr>
        </p:nvSpPr>
        <p:spPr/>
        <p:txBody>
          <a:bodyPr/>
          <a:lstStyle/>
          <a:p>
            <a:r>
              <a:rPr lang="en-US"/>
              <a:t>BCS-1A</a:t>
            </a:r>
          </a:p>
        </p:txBody>
      </p:sp>
      <p:sp>
        <p:nvSpPr>
          <p:cNvPr id="6" name="Slide Number Placeholder 5">
            <a:extLst>
              <a:ext uri="{FF2B5EF4-FFF2-40B4-BE49-F238E27FC236}">
                <a16:creationId xmlns:a16="http://schemas.microsoft.com/office/drawing/2014/main" id="{DDDA440F-A1D5-47A3-A8EA-A7D27BFF8892}"/>
              </a:ext>
            </a:extLst>
          </p:cNvPr>
          <p:cNvSpPr>
            <a:spLocks noGrp="1"/>
          </p:cNvSpPr>
          <p:nvPr>
            <p:ph type="sldNum" sz="quarter" idx="12"/>
          </p:nvPr>
        </p:nvSpPr>
        <p:spPr/>
        <p:txBody>
          <a:bodyPr/>
          <a:lstStyle/>
          <a:p>
            <a:fld id="{E97F84EF-BE8E-45D8-915D-F5B72C476DE2}" type="slidenum">
              <a:rPr lang="en-US" smtClean="0"/>
              <a:t>‹#›</a:t>
            </a:fld>
            <a:endParaRPr lang="en-US"/>
          </a:p>
        </p:txBody>
      </p:sp>
    </p:spTree>
    <p:extLst>
      <p:ext uri="{BB962C8B-B14F-4D97-AF65-F5344CB8AC3E}">
        <p14:creationId xmlns:p14="http://schemas.microsoft.com/office/powerpoint/2010/main" val="32241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82084-DA7E-4495-B90A-BB8D8DA574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C6CD3E-5342-47B1-BC0E-ACEB27287E5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8832E5-C02F-4FEE-8F31-18B0941C1563}"/>
              </a:ext>
            </a:extLst>
          </p:cNvPr>
          <p:cNvSpPr>
            <a:spLocks noGrp="1"/>
          </p:cNvSpPr>
          <p:nvPr>
            <p:ph type="dt" sz="half" idx="10"/>
          </p:nvPr>
        </p:nvSpPr>
        <p:spPr/>
        <p:txBody>
          <a:bodyPr/>
          <a:lstStyle/>
          <a:p>
            <a:fld id="{0CCE8779-F2F0-4D38-901F-CC69D156E419}" type="datetime1">
              <a:rPr lang="en-US" smtClean="0"/>
              <a:t>6/25/2022</a:t>
            </a:fld>
            <a:endParaRPr lang="en-US"/>
          </a:p>
        </p:txBody>
      </p:sp>
      <p:sp>
        <p:nvSpPr>
          <p:cNvPr id="5" name="Footer Placeholder 4">
            <a:extLst>
              <a:ext uri="{FF2B5EF4-FFF2-40B4-BE49-F238E27FC236}">
                <a16:creationId xmlns:a16="http://schemas.microsoft.com/office/drawing/2014/main" id="{55540DA3-DE8D-433D-BBDA-348AFBE1C4DC}"/>
              </a:ext>
            </a:extLst>
          </p:cNvPr>
          <p:cNvSpPr>
            <a:spLocks noGrp="1"/>
          </p:cNvSpPr>
          <p:nvPr>
            <p:ph type="ftr" sz="quarter" idx="11"/>
          </p:nvPr>
        </p:nvSpPr>
        <p:spPr/>
        <p:txBody>
          <a:bodyPr/>
          <a:lstStyle/>
          <a:p>
            <a:r>
              <a:rPr lang="en-US"/>
              <a:t>BCS-1A</a:t>
            </a:r>
          </a:p>
        </p:txBody>
      </p:sp>
      <p:sp>
        <p:nvSpPr>
          <p:cNvPr id="6" name="Slide Number Placeholder 5">
            <a:extLst>
              <a:ext uri="{FF2B5EF4-FFF2-40B4-BE49-F238E27FC236}">
                <a16:creationId xmlns:a16="http://schemas.microsoft.com/office/drawing/2014/main" id="{6A2CB971-9E01-46D2-8925-FB069B4CE3B2}"/>
              </a:ext>
            </a:extLst>
          </p:cNvPr>
          <p:cNvSpPr>
            <a:spLocks noGrp="1"/>
          </p:cNvSpPr>
          <p:nvPr>
            <p:ph type="sldNum" sz="quarter" idx="12"/>
          </p:nvPr>
        </p:nvSpPr>
        <p:spPr/>
        <p:txBody>
          <a:bodyPr/>
          <a:lstStyle/>
          <a:p>
            <a:fld id="{E97F84EF-BE8E-45D8-915D-F5B72C476DE2}" type="slidenum">
              <a:rPr lang="en-US" smtClean="0"/>
              <a:t>‹#›</a:t>
            </a:fld>
            <a:endParaRPr lang="en-US"/>
          </a:p>
        </p:txBody>
      </p:sp>
    </p:spTree>
    <p:extLst>
      <p:ext uri="{BB962C8B-B14F-4D97-AF65-F5344CB8AC3E}">
        <p14:creationId xmlns:p14="http://schemas.microsoft.com/office/powerpoint/2010/main" val="1992281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45AF0C-4B9E-43CD-9FE9-F9249017F2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8F25EB-976B-4F66-8EBE-9CD3734A87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13A79A-A686-4CD7-AB88-AA9D062FB186}"/>
              </a:ext>
            </a:extLst>
          </p:cNvPr>
          <p:cNvSpPr>
            <a:spLocks noGrp="1"/>
          </p:cNvSpPr>
          <p:nvPr>
            <p:ph type="dt" sz="half" idx="10"/>
          </p:nvPr>
        </p:nvSpPr>
        <p:spPr/>
        <p:txBody>
          <a:bodyPr/>
          <a:lstStyle/>
          <a:p>
            <a:fld id="{3A055116-04A0-4CB6-85D7-2819B6D81619}" type="datetime1">
              <a:rPr lang="en-US" smtClean="0"/>
              <a:t>6/25/2022</a:t>
            </a:fld>
            <a:endParaRPr lang="en-US"/>
          </a:p>
        </p:txBody>
      </p:sp>
      <p:sp>
        <p:nvSpPr>
          <p:cNvPr id="5" name="Footer Placeholder 4">
            <a:extLst>
              <a:ext uri="{FF2B5EF4-FFF2-40B4-BE49-F238E27FC236}">
                <a16:creationId xmlns:a16="http://schemas.microsoft.com/office/drawing/2014/main" id="{FF8B8E31-0DED-40EA-A45F-5C3AE67EE0C6}"/>
              </a:ext>
            </a:extLst>
          </p:cNvPr>
          <p:cNvSpPr>
            <a:spLocks noGrp="1"/>
          </p:cNvSpPr>
          <p:nvPr>
            <p:ph type="ftr" sz="quarter" idx="11"/>
          </p:nvPr>
        </p:nvSpPr>
        <p:spPr/>
        <p:txBody>
          <a:bodyPr/>
          <a:lstStyle/>
          <a:p>
            <a:r>
              <a:rPr lang="en-US"/>
              <a:t>BCS-1A</a:t>
            </a:r>
          </a:p>
        </p:txBody>
      </p:sp>
      <p:sp>
        <p:nvSpPr>
          <p:cNvPr id="6" name="Slide Number Placeholder 5">
            <a:extLst>
              <a:ext uri="{FF2B5EF4-FFF2-40B4-BE49-F238E27FC236}">
                <a16:creationId xmlns:a16="http://schemas.microsoft.com/office/drawing/2014/main" id="{3E0D84C8-3FE9-4442-8821-A9C37D139390}"/>
              </a:ext>
            </a:extLst>
          </p:cNvPr>
          <p:cNvSpPr>
            <a:spLocks noGrp="1"/>
          </p:cNvSpPr>
          <p:nvPr>
            <p:ph type="sldNum" sz="quarter" idx="12"/>
          </p:nvPr>
        </p:nvSpPr>
        <p:spPr/>
        <p:txBody>
          <a:bodyPr/>
          <a:lstStyle/>
          <a:p>
            <a:fld id="{E97F84EF-BE8E-45D8-915D-F5B72C476DE2}" type="slidenum">
              <a:rPr lang="en-US" smtClean="0"/>
              <a:t>‹#›</a:t>
            </a:fld>
            <a:endParaRPr lang="en-US"/>
          </a:p>
        </p:txBody>
      </p:sp>
    </p:spTree>
    <p:extLst>
      <p:ext uri="{BB962C8B-B14F-4D97-AF65-F5344CB8AC3E}">
        <p14:creationId xmlns:p14="http://schemas.microsoft.com/office/powerpoint/2010/main" val="2619680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D99C6-F6FB-4D21-9CBF-FEB25CD473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7870D4-CF21-4EFC-8AE3-5294CF0903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6C407D-A94F-4C6A-B8C1-291CDC6FABBA}"/>
              </a:ext>
            </a:extLst>
          </p:cNvPr>
          <p:cNvSpPr>
            <a:spLocks noGrp="1"/>
          </p:cNvSpPr>
          <p:nvPr>
            <p:ph type="dt" sz="half" idx="10"/>
          </p:nvPr>
        </p:nvSpPr>
        <p:spPr/>
        <p:txBody>
          <a:bodyPr/>
          <a:lstStyle/>
          <a:p>
            <a:fld id="{D78C20E0-67FE-4B89-A4A4-D88EE2BA6C13}" type="datetime1">
              <a:rPr lang="en-US" smtClean="0"/>
              <a:t>6/25/2022</a:t>
            </a:fld>
            <a:endParaRPr lang="en-US"/>
          </a:p>
        </p:txBody>
      </p:sp>
      <p:sp>
        <p:nvSpPr>
          <p:cNvPr id="5" name="Footer Placeholder 4">
            <a:extLst>
              <a:ext uri="{FF2B5EF4-FFF2-40B4-BE49-F238E27FC236}">
                <a16:creationId xmlns:a16="http://schemas.microsoft.com/office/drawing/2014/main" id="{AAF93746-0336-48EE-9ED2-BC9543B60EF7}"/>
              </a:ext>
            </a:extLst>
          </p:cNvPr>
          <p:cNvSpPr>
            <a:spLocks noGrp="1"/>
          </p:cNvSpPr>
          <p:nvPr>
            <p:ph type="ftr" sz="quarter" idx="11"/>
          </p:nvPr>
        </p:nvSpPr>
        <p:spPr/>
        <p:txBody>
          <a:bodyPr/>
          <a:lstStyle/>
          <a:p>
            <a:r>
              <a:rPr lang="en-US"/>
              <a:t>BCS-1A</a:t>
            </a:r>
          </a:p>
        </p:txBody>
      </p:sp>
      <p:sp>
        <p:nvSpPr>
          <p:cNvPr id="6" name="Slide Number Placeholder 5">
            <a:extLst>
              <a:ext uri="{FF2B5EF4-FFF2-40B4-BE49-F238E27FC236}">
                <a16:creationId xmlns:a16="http://schemas.microsoft.com/office/drawing/2014/main" id="{E3A9BCFB-220B-4D16-97A3-C67B6344DF82}"/>
              </a:ext>
            </a:extLst>
          </p:cNvPr>
          <p:cNvSpPr>
            <a:spLocks noGrp="1"/>
          </p:cNvSpPr>
          <p:nvPr>
            <p:ph type="sldNum" sz="quarter" idx="12"/>
          </p:nvPr>
        </p:nvSpPr>
        <p:spPr/>
        <p:txBody>
          <a:bodyPr/>
          <a:lstStyle/>
          <a:p>
            <a:fld id="{0E290D08-64CC-4B86-902C-4C76BA864050}" type="slidenum">
              <a:rPr lang="en-US" smtClean="0"/>
              <a:t>‹#›</a:t>
            </a:fld>
            <a:endParaRPr lang="en-US"/>
          </a:p>
        </p:txBody>
      </p:sp>
    </p:spTree>
    <p:extLst>
      <p:ext uri="{BB962C8B-B14F-4D97-AF65-F5344CB8AC3E}">
        <p14:creationId xmlns:p14="http://schemas.microsoft.com/office/powerpoint/2010/main" val="20265784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475B0-DB24-4F9C-B64F-958429276A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AAA9A6-20B3-4195-A44C-C91BD3D597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745EAB-E4D1-4DC9-A24F-C20B0E6F3BF9}"/>
              </a:ext>
            </a:extLst>
          </p:cNvPr>
          <p:cNvSpPr>
            <a:spLocks noGrp="1"/>
          </p:cNvSpPr>
          <p:nvPr>
            <p:ph type="dt" sz="half" idx="10"/>
          </p:nvPr>
        </p:nvSpPr>
        <p:spPr/>
        <p:txBody>
          <a:bodyPr/>
          <a:lstStyle/>
          <a:p>
            <a:fld id="{0C44E6F6-9503-42FA-A2F4-5CDBF45E2377}" type="datetime1">
              <a:rPr lang="en-US" smtClean="0"/>
              <a:t>6/25/2022</a:t>
            </a:fld>
            <a:endParaRPr lang="en-US"/>
          </a:p>
        </p:txBody>
      </p:sp>
      <p:sp>
        <p:nvSpPr>
          <p:cNvPr id="5" name="Footer Placeholder 4">
            <a:extLst>
              <a:ext uri="{FF2B5EF4-FFF2-40B4-BE49-F238E27FC236}">
                <a16:creationId xmlns:a16="http://schemas.microsoft.com/office/drawing/2014/main" id="{FA18DB6A-5C75-4358-A1C8-0B752117A1D5}"/>
              </a:ext>
            </a:extLst>
          </p:cNvPr>
          <p:cNvSpPr>
            <a:spLocks noGrp="1"/>
          </p:cNvSpPr>
          <p:nvPr>
            <p:ph type="ftr" sz="quarter" idx="11"/>
          </p:nvPr>
        </p:nvSpPr>
        <p:spPr/>
        <p:txBody>
          <a:bodyPr/>
          <a:lstStyle/>
          <a:p>
            <a:r>
              <a:rPr lang="en-US"/>
              <a:t>BCS-1A</a:t>
            </a:r>
          </a:p>
        </p:txBody>
      </p:sp>
      <p:sp>
        <p:nvSpPr>
          <p:cNvPr id="6" name="Slide Number Placeholder 5">
            <a:extLst>
              <a:ext uri="{FF2B5EF4-FFF2-40B4-BE49-F238E27FC236}">
                <a16:creationId xmlns:a16="http://schemas.microsoft.com/office/drawing/2014/main" id="{AB9EF227-E382-4DA7-AD23-6D2AF85F345C}"/>
              </a:ext>
            </a:extLst>
          </p:cNvPr>
          <p:cNvSpPr>
            <a:spLocks noGrp="1"/>
          </p:cNvSpPr>
          <p:nvPr>
            <p:ph type="sldNum" sz="quarter" idx="12"/>
          </p:nvPr>
        </p:nvSpPr>
        <p:spPr/>
        <p:txBody>
          <a:bodyPr/>
          <a:lstStyle/>
          <a:p>
            <a:fld id="{0E290D08-64CC-4B86-902C-4C76BA864050}" type="slidenum">
              <a:rPr lang="en-US" smtClean="0"/>
              <a:t>‹#›</a:t>
            </a:fld>
            <a:endParaRPr lang="en-US"/>
          </a:p>
        </p:txBody>
      </p:sp>
    </p:spTree>
    <p:extLst>
      <p:ext uri="{BB962C8B-B14F-4D97-AF65-F5344CB8AC3E}">
        <p14:creationId xmlns:p14="http://schemas.microsoft.com/office/powerpoint/2010/main" val="1578325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20D55-55F9-4F01-8611-D8FBBCBEA1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1FC4BD-2784-4297-B8B0-6B964BBE62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050937-2918-4040-963D-A256D8FC5CFB}"/>
              </a:ext>
            </a:extLst>
          </p:cNvPr>
          <p:cNvSpPr>
            <a:spLocks noGrp="1"/>
          </p:cNvSpPr>
          <p:nvPr>
            <p:ph type="dt" sz="half" idx="10"/>
          </p:nvPr>
        </p:nvSpPr>
        <p:spPr/>
        <p:txBody>
          <a:bodyPr/>
          <a:lstStyle/>
          <a:p>
            <a:fld id="{5F1E813C-852E-41A3-8058-F5CCAAC5B474}" type="datetime1">
              <a:rPr lang="en-US" smtClean="0"/>
              <a:t>6/25/2022</a:t>
            </a:fld>
            <a:endParaRPr lang="en-US"/>
          </a:p>
        </p:txBody>
      </p:sp>
      <p:sp>
        <p:nvSpPr>
          <p:cNvPr id="5" name="Footer Placeholder 4">
            <a:extLst>
              <a:ext uri="{FF2B5EF4-FFF2-40B4-BE49-F238E27FC236}">
                <a16:creationId xmlns:a16="http://schemas.microsoft.com/office/drawing/2014/main" id="{07C48034-D409-4000-A873-D8D73B6FCFB8}"/>
              </a:ext>
            </a:extLst>
          </p:cNvPr>
          <p:cNvSpPr>
            <a:spLocks noGrp="1"/>
          </p:cNvSpPr>
          <p:nvPr>
            <p:ph type="ftr" sz="quarter" idx="11"/>
          </p:nvPr>
        </p:nvSpPr>
        <p:spPr/>
        <p:txBody>
          <a:bodyPr/>
          <a:lstStyle/>
          <a:p>
            <a:r>
              <a:rPr lang="en-US"/>
              <a:t>BCS-1A</a:t>
            </a:r>
          </a:p>
        </p:txBody>
      </p:sp>
      <p:sp>
        <p:nvSpPr>
          <p:cNvPr id="6" name="Slide Number Placeholder 5">
            <a:extLst>
              <a:ext uri="{FF2B5EF4-FFF2-40B4-BE49-F238E27FC236}">
                <a16:creationId xmlns:a16="http://schemas.microsoft.com/office/drawing/2014/main" id="{B1666FFF-753F-472D-83FC-81BF28EFDB0C}"/>
              </a:ext>
            </a:extLst>
          </p:cNvPr>
          <p:cNvSpPr>
            <a:spLocks noGrp="1"/>
          </p:cNvSpPr>
          <p:nvPr>
            <p:ph type="sldNum" sz="quarter" idx="12"/>
          </p:nvPr>
        </p:nvSpPr>
        <p:spPr/>
        <p:txBody>
          <a:bodyPr/>
          <a:lstStyle/>
          <a:p>
            <a:fld id="{0E290D08-64CC-4B86-902C-4C76BA864050}" type="slidenum">
              <a:rPr lang="en-US" smtClean="0"/>
              <a:t>‹#›</a:t>
            </a:fld>
            <a:endParaRPr lang="en-US"/>
          </a:p>
        </p:txBody>
      </p:sp>
    </p:spTree>
    <p:extLst>
      <p:ext uri="{BB962C8B-B14F-4D97-AF65-F5344CB8AC3E}">
        <p14:creationId xmlns:p14="http://schemas.microsoft.com/office/powerpoint/2010/main" val="3242092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90DCD-39CA-4516-A495-B115462E03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6E0C92-B566-4282-BA88-F589963A4E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FA68C5-380E-4E52-8594-6A8290CC80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0C7113-A6C4-4652-9FDC-DEBE07CCF4C4}"/>
              </a:ext>
            </a:extLst>
          </p:cNvPr>
          <p:cNvSpPr>
            <a:spLocks noGrp="1"/>
          </p:cNvSpPr>
          <p:nvPr>
            <p:ph type="dt" sz="half" idx="10"/>
          </p:nvPr>
        </p:nvSpPr>
        <p:spPr/>
        <p:txBody>
          <a:bodyPr/>
          <a:lstStyle/>
          <a:p>
            <a:fld id="{6EC8899A-DEDC-430C-AADE-65195E60E289}" type="datetime1">
              <a:rPr lang="en-US" smtClean="0"/>
              <a:t>6/25/2022</a:t>
            </a:fld>
            <a:endParaRPr lang="en-US"/>
          </a:p>
        </p:txBody>
      </p:sp>
      <p:sp>
        <p:nvSpPr>
          <p:cNvPr id="6" name="Footer Placeholder 5">
            <a:extLst>
              <a:ext uri="{FF2B5EF4-FFF2-40B4-BE49-F238E27FC236}">
                <a16:creationId xmlns:a16="http://schemas.microsoft.com/office/drawing/2014/main" id="{B21FE628-4ABD-48AD-9AEA-51F821FBC7BB}"/>
              </a:ext>
            </a:extLst>
          </p:cNvPr>
          <p:cNvSpPr>
            <a:spLocks noGrp="1"/>
          </p:cNvSpPr>
          <p:nvPr>
            <p:ph type="ftr" sz="quarter" idx="11"/>
          </p:nvPr>
        </p:nvSpPr>
        <p:spPr/>
        <p:txBody>
          <a:bodyPr/>
          <a:lstStyle/>
          <a:p>
            <a:r>
              <a:rPr lang="en-US"/>
              <a:t>BCS-1A</a:t>
            </a:r>
          </a:p>
        </p:txBody>
      </p:sp>
      <p:sp>
        <p:nvSpPr>
          <p:cNvPr id="7" name="Slide Number Placeholder 6">
            <a:extLst>
              <a:ext uri="{FF2B5EF4-FFF2-40B4-BE49-F238E27FC236}">
                <a16:creationId xmlns:a16="http://schemas.microsoft.com/office/drawing/2014/main" id="{E8818B23-453C-4410-BEA4-16B315E0FE0C}"/>
              </a:ext>
            </a:extLst>
          </p:cNvPr>
          <p:cNvSpPr>
            <a:spLocks noGrp="1"/>
          </p:cNvSpPr>
          <p:nvPr>
            <p:ph type="sldNum" sz="quarter" idx="12"/>
          </p:nvPr>
        </p:nvSpPr>
        <p:spPr/>
        <p:txBody>
          <a:bodyPr/>
          <a:lstStyle/>
          <a:p>
            <a:fld id="{0E290D08-64CC-4B86-902C-4C76BA864050}" type="slidenum">
              <a:rPr lang="en-US" smtClean="0"/>
              <a:t>‹#›</a:t>
            </a:fld>
            <a:endParaRPr lang="en-US"/>
          </a:p>
        </p:txBody>
      </p:sp>
    </p:spTree>
    <p:extLst>
      <p:ext uri="{BB962C8B-B14F-4D97-AF65-F5344CB8AC3E}">
        <p14:creationId xmlns:p14="http://schemas.microsoft.com/office/powerpoint/2010/main" val="2647175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1A72B-ECBC-4445-8D4D-D2FDB4FFB4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216B79-2DA7-4F52-9EE4-25D038EDC6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6BD552-6B6B-42FD-AF39-2B0E91B877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CF8F8C-B9D7-4936-BB3A-44E15E07EA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C25443-6D57-42F2-A8BB-318E9AADFB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BBD34F-61F6-4FBE-9FC9-8EA2AE596362}"/>
              </a:ext>
            </a:extLst>
          </p:cNvPr>
          <p:cNvSpPr>
            <a:spLocks noGrp="1"/>
          </p:cNvSpPr>
          <p:nvPr>
            <p:ph type="dt" sz="half" idx="10"/>
          </p:nvPr>
        </p:nvSpPr>
        <p:spPr/>
        <p:txBody>
          <a:bodyPr/>
          <a:lstStyle/>
          <a:p>
            <a:fld id="{834D6924-BBDD-4CB7-BC15-9CF7520A8555}" type="datetime1">
              <a:rPr lang="en-US" smtClean="0"/>
              <a:t>6/25/2022</a:t>
            </a:fld>
            <a:endParaRPr lang="en-US"/>
          </a:p>
        </p:txBody>
      </p:sp>
      <p:sp>
        <p:nvSpPr>
          <p:cNvPr id="8" name="Footer Placeholder 7">
            <a:extLst>
              <a:ext uri="{FF2B5EF4-FFF2-40B4-BE49-F238E27FC236}">
                <a16:creationId xmlns:a16="http://schemas.microsoft.com/office/drawing/2014/main" id="{034868DB-26A9-4211-BC9C-B6FE674CB5D3}"/>
              </a:ext>
            </a:extLst>
          </p:cNvPr>
          <p:cNvSpPr>
            <a:spLocks noGrp="1"/>
          </p:cNvSpPr>
          <p:nvPr>
            <p:ph type="ftr" sz="quarter" idx="11"/>
          </p:nvPr>
        </p:nvSpPr>
        <p:spPr/>
        <p:txBody>
          <a:bodyPr/>
          <a:lstStyle/>
          <a:p>
            <a:r>
              <a:rPr lang="en-US"/>
              <a:t>BCS-1A</a:t>
            </a:r>
          </a:p>
        </p:txBody>
      </p:sp>
      <p:sp>
        <p:nvSpPr>
          <p:cNvPr id="9" name="Slide Number Placeholder 8">
            <a:extLst>
              <a:ext uri="{FF2B5EF4-FFF2-40B4-BE49-F238E27FC236}">
                <a16:creationId xmlns:a16="http://schemas.microsoft.com/office/drawing/2014/main" id="{A7C30232-D5DA-41B8-98A5-43CE66A654C9}"/>
              </a:ext>
            </a:extLst>
          </p:cNvPr>
          <p:cNvSpPr>
            <a:spLocks noGrp="1"/>
          </p:cNvSpPr>
          <p:nvPr>
            <p:ph type="sldNum" sz="quarter" idx="12"/>
          </p:nvPr>
        </p:nvSpPr>
        <p:spPr/>
        <p:txBody>
          <a:bodyPr/>
          <a:lstStyle/>
          <a:p>
            <a:fld id="{0E290D08-64CC-4B86-902C-4C76BA864050}" type="slidenum">
              <a:rPr lang="en-US" smtClean="0"/>
              <a:t>‹#›</a:t>
            </a:fld>
            <a:endParaRPr lang="en-US"/>
          </a:p>
        </p:txBody>
      </p:sp>
    </p:spTree>
    <p:extLst>
      <p:ext uri="{BB962C8B-B14F-4D97-AF65-F5344CB8AC3E}">
        <p14:creationId xmlns:p14="http://schemas.microsoft.com/office/powerpoint/2010/main" val="17056798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6C049-2934-4F1A-B5E4-BF008155F1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022DB2-BEA7-42DF-BA4E-E667F1F0B6D6}"/>
              </a:ext>
            </a:extLst>
          </p:cNvPr>
          <p:cNvSpPr>
            <a:spLocks noGrp="1"/>
          </p:cNvSpPr>
          <p:nvPr>
            <p:ph type="dt" sz="half" idx="10"/>
          </p:nvPr>
        </p:nvSpPr>
        <p:spPr/>
        <p:txBody>
          <a:bodyPr/>
          <a:lstStyle/>
          <a:p>
            <a:fld id="{5A4FADC3-B638-43FB-BFA3-2A19D0FB9321}" type="datetime1">
              <a:rPr lang="en-US" smtClean="0"/>
              <a:t>6/25/2022</a:t>
            </a:fld>
            <a:endParaRPr lang="en-US"/>
          </a:p>
        </p:txBody>
      </p:sp>
      <p:sp>
        <p:nvSpPr>
          <p:cNvPr id="4" name="Footer Placeholder 3">
            <a:extLst>
              <a:ext uri="{FF2B5EF4-FFF2-40B4-BE49-F238E27FC236}">
                <a16:creationId xmlns:a16="http://schemas.microsoft.com/office/drawing/2014/main" id="{395419CC-C67B-4E23-A2D9-4C70F7F8BB75}"/>
              </a:ext>
            </a:extLst>
          </p:cNvPr>
          <p:cNvSpPr>
            <a:spLocks noGrp="1"/>
          </p:cNvSpPr>
          <p:nvPr>
            <p:ph type="ftr" sz="quarter" idx="11"/>
          </p:nvPr>
        </p:nvSpPr>
        <p:spPr/>
        <p:txBody>
          <a:bodyPr/>
          <a:lstStyle/>
          <a:p>
            <a:r>
              <a:rPr lang="en-US"/>
              <a:t>BCS-1A</a:t>
            </a:r>
          </a:p>
        </p:txBody>
      </p:sp>
      <p:sp>
        <p:nvSpPr>
          <p:cNvPr id="5" name="Slide Number Placeholder 4">
            <a:extLst>
              <a:ext uri="{FF2B5EF4-FFF2-40B4-BE49-F238E27FC236}">
                <a16:creationId xmlns:a16="http://schemas.microsoft.com/office/drawing/2014/main" id="{05ED40EB-F3AD-4C24-B073-5AFC7C4BECA0}"/>
              </a:ext>
            </a:extLst>
          </p:cNvPr>
          <p:cNvSpPr>
            <a:spLocks noGrp="1"/>
          </p:cNvSpPr>
          <p:nvPr>
            <p:ph type="sldNum" sz="quarter" idx="12"/>
          </p:nvPr>
        </p:nvSpPr>
        <p:spPr/>
        <p:txBody>
          <a:bodyPr/>
          <a:lstStyle/>
          <a:p>
            <a:fld id="{0E290D08-64CC-4B86-902C-4C76BA864050}" type="slidenum">
              <a:rPr lang="en-US" smtClean="0"/>
              <a:t>‹#›</a:t>
            </a:fld>
            <a:endParaRPr lang="en-US"/>
          </a:p>
        </p:txBody>
      </p:sp>
    </p:spTree>
    <p:extLst>
      <p:ext uri="{BB962C8B-B14F-4D97-AF65-F5344CB8AC3E}">
        <p14:creationId xmlns:p14="http://schemas.microsoft.com/office/powerpoint/2010/main" val="32170267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4CC842-5A01-420B-9AB0-7E9670E8450A}"/>
              </a:ext>
            </a:extLst>
          </p:cNvPr>
          <p:cNvSpPr>
            <a:spLocks noGrp="1"/>
          </p:cNvSpPr>
          <p:nvPr>
            <p:ph type="dt" sz="half" idx="10"/>
          </p:nvPr>
        </p:nvSpPr>
        <p:spPr/>
        <p:txBody>
          <a:bodyPr/>
          <a:lstStyle/>
          <a:p>
            <a:fld id="{4D97004C-0DAA-45C2-94F1-090C17273885}" type="datetime1">
              <a:rPr lang="en-US" smtClean="0"/>
              <a:t>6/25/2022</a:t>
            </a:fld>
            <a:endParaRPr lang="en-US"/>
          </a:p>
        </p:txBody>
      </p:sp>
      <p:sp>
        <p:nvSpPr>
          <p:cNvPr id="3" name="Footer Placeholder 2">
            <a:extLst>
              <a:ext uri="{FF2B5EF4-FFF2-40B4-BE49-F238E27FC236}">
                <a16:creationId xmlns:a16="http://schemas.microsoft.com/office/drawing/2014/main" id="{0189BE92-8FDA-4B5B-BBA3-9B75C17A2723}"/>
              </a:ext>
            </a:extLst>
          </p:cNvPr>
          <p:cNvSpPr>
            <a:spLocks noGrp="1"/>
          </p:cNvSpPr>
          <p:nvPr>
            <p:ph type="ftr" sz="quarter" idx="11"/>
          </p:nvPr>
        </p:nvSpPr>
        <p:spPr/>
        <p:txBody>
          <a:bodyPr/>
          <a:lstStyle/>
          <a:p>
            <a:r>
              <a:rPr lang="en-US"/>
              <a:t>BCS-1A</a:t>
            </a:r>
          </a:p>
        </p:txBody>
      </p:sp>
      <p:sp>
        <p:nvSpPr>
          <p:cNvPr id="4" name="Slide Number Placeholder 3">
            <a:extLst>
              <a:ext uri="{FF2B5EF4-FFF2-40B4-BE49-F238E27FC236}">
                <a16:creationId xmlns:a16="http://schemas.microsoft.com/office/drawing/2014/main" id="{F5772635-9AEB-4D15-8660-D9E208A3148F}"/>
              </a:ext>
            </a:extLst>
          </p:cNvPr>
          <p:cNvSpPr>
            <a:spLocks noGrp="1"/>
          </p:cNvSpPr>
          <p:nvPr>
            <p:ph type="sldNum" sz="quarter" idx="12"/>
          </p:nvPr>
        </p:nvSpPr>
        <p:spPr/>
        <p:txBody>
          <a:bodyPr/>
          <a:lstStyle/>
          <a:p>
            <a:fld id="{0E290D08-64CC-4B86-902C-4C76BA864050}" type="slidenum">
              <a:rPr lang="en-US" smtClean="0"/>
              <a:t>‹#›</a:t>
            </a:fld>
            <a:endParaRPr lang="en-US"/>
          </a:p>
        </p:txBody>
      </p:sp>
    </p:spTree>
    <p:extLst>
      <p:ext uri="{BB962C8B-B14F-4D97-AF65-F5344CB8AC3E}">
        <p14:creationId xmlns:p14="http://schemas.microsoft.com/office/powerpoint/2010/main" val="15918190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624F7-1617-46DB-9307-30CA54EFE4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0F017DA-4C10-4F34-A64E-4CA9B12B8A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F293AF-9988-4FA7-A9EF-17CB217178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9FD05B-291E-4FD3-8C8B-76E4F9718098}"/>
              </a:ext>
            </a:extLst>
          </p:cNvPr>
          <p:cNvSpPr>
            <a:spLocks noGrp="1"/>
          </p:cNvSpPr>
          <p:nvPr>
            <p:ph type="dt" sz="half" idx="10"/>
          </p:nvPr>
        </p:nvSpPr>
        <p:spPr/>
        <p:txBody>
          <a:bodyPr/>
          <a:lstStyle/>
          <a:p>
            <a:fld id="{0C4A6457-70CC-4382-BD29-A049C6AF5ED9}" type="datetime1">
              <a:rPr lang="en-US" smtClean="0"/>
              <a:t>6/25/2022</a:t>
            </a:fld>
            <a:endParaRPr lang="en-US"/>
          </a:p>
        </p:txBody>
      </p:sp>
      <p:sp>
        <p:nvSpPr>
          <p:cNvPr id="6" name="Footer Placeholder 5">
            <a:extLst>
              <a:ext uri="{FF2B5EF4-FFF2-40B4-BE49-F238E27FC236}">
                <a16:creationId xmlns:a16="http://schemas.microsoft.com/office/drawing/2014/main" id="{122E4EB8-B10C-4FD8-82E6-65F06A2EC95E}"/>
              </a:ext>
            </a:extLst>
          </p:cNvPr>
          <p:cNvSpPr>
            <a:spLocks noGrp="1"/>
          </p:cNvSpPr>
          <p:nvPr>
            <p:ph type="ftr" sz="quarter" idx="11"/>
          </p:nvPr>
        </p:nvSpPr>
        <p:spPr/>
        <p:txBody>
          <a:bodyPr/>
          <a:lstStyle/>
          <a:p>
            <a:r>
              <a:rPr lang="en-US"/>
              <a:t>BCS-1A</a:t>
            </a:r>
          </a:p>
        </p:txBody>
      </p:sp>
      <p:sp>
        <p:nvSpPr>
          <p:cNvPr id="7" name="Slide Number Placeholder 6">
            <a:extLst>
              <a:ext uri="{FF2B5EF4-FFF2-40B4-BE49-F238E27FC236}">
                <a16:creationId xmlns:a16="http://schemas.microsoft.com/office/drawing/2014/main" id="{8F7A679D-3F2F-44BD-9059-DFDF9FFFF122}"/>
              </a:ext>
            </a:extLst>
          </p:cNvPr>
          <p:cNvSpPr>
            <a:spLocks noGrp="1"/>
          </p:cNvSpPr>
          <p:nvPr>
            <p:ph type="sldNum" sz="quarter" idx="12"/>
          </p:nvPr>
        </p:nvSpPr>
        <p:spPr/>
        <p:txBody>
          <a:bodyPr/>
          <a:lstStyle/>
          <a:p>
            <a:fld id="{0E290D08-64CC-4B86-902C-4C76BA864050}" type="slidenum">
              <a:rPr lang="en-US" smtClean="0"/>
              <a:t>‹#›</a:t>
            </a:fld>
            <a:endParaRPr lang="en-US"/>
          </a:p>
        </p:txBody>
      </p:sp>
    </p:spTree>
    <p:extLst>
      <p:ext uri="{BB962C8B-B14F-4D97-AF65-F5344CB8AC3E}">
        <p14:creationId xmlns:p14="http://schemas.microsoft.com/office/powerpoint/2010/main" val="3255527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DE2E4-4AAC-4C72-99F7-0801279DB6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BAB89E-0FE9-4875-9E37-7A2C7D8C763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0D48C8-9324-42F3-BBF6-BDE1321D8481}"/>
              </a:ext>
            </a:extLst>
          </p:cNvPr>
          <p:cNvSpPr>
            <a:spLocks noGrp="1"/>
          </p:cNvSpPr>
          <p:nvPr>
            <p:ph type="dt" sz="half" idx="10"/>
          </p:nvPr>
        </p:nvSpPr>
        <p:spPr/>
        <p:txBody>
          <a:bodyPr/>
          <a:lstStyle/>
          <a:p>
            <a:fld id="{E829355A-93F1-4ECA-8C2D-729449B2B2D3}" type="datetime1">
              <a:rPr lang="en-US" smtClean="0"/>
              <a:t>6/25/2022</a:t>
            </a:fld>
            <a:endParaRPr lang="en-US"/>
          </a:p>
        </p:txBody>
      </p:sp>
      <p:sp>
        <p:nvSpPr>
          <p:cNvPr id="5" name="Footer Placeholder 4">
            <a:extLst>
              <a:ext uri="{FF2B5EF4-FFF2-40B4-BE49-F238E27FC236}">
                <a16:creationId xmlns:a16="http://schemas.microsoft.com/office/drawing/2014/main" id="{B2044137-45F6-4471-B9E3-ABFC75DEE50F}"/>
              </a:ext>
            </a:extLst>
          </p:cNvPr>
          <p:cNvSpPr>
            <a:spLocks noGrp="1"/>
          </p:cNvSpPr>
          <p:nvPr>
            <p:ph type="ftr" sz="quarter" idx="11"/>
          </p:nvPr>
        </p:nvSpPr>
        <p:spPr/>
        <p:txBody>
          <a:bodyPr/>
          <a:lstStyle/>
          <a:p>
            <a:r>
              <a:rPr lang="en-US"/>
              <a:t>BCS-1A</a:t>
            </a:r>
          </a:p>
        </p:txBody>
      </p:sp>
      <p:sp>
        <p:nvSpPr>
          <p:cNvPr id="6" name="Slide Number Placeholder 5">
            <a:extLst>
              <a:ext uri="{FF2B5EF4-FFF2-40B4-BE49-F238E27FC236}">
                <a16:creationId xmlns:a16="http://schemas.microsoft.com/office/drawing/2014/main" id="{E98B2D1B-A506-43D0-A973-1B02973A942F}"/>
              </a:ext>
            </a:extLst>
          </p:cNvPr>
          <p:cNvSpPr>
            <a:spLocks noGrp="1"/>
          </p:cNvSpPr>
          <p:nvPr>
            <p:ph type="sldNum" sz="quarter" idx="12"/>
          </p:nvPr>
        </p:nvSpPr>
        <p:spPr/>
        <p:txBody>
          <a:bodyPr/>
          <a:lstStyle/>
          <a:p>
            <a:fld id="{E97F84EF-BE8E-45D8-915D-F5B72C476DE2}" type="slidenum">
              <a:rPr lang="en-US" smtClean="0"/>
              <a:t>‹#›</a:t>
            </a:fld>
            <a:endParaRPr lang="en-US"/>
          </a:p>
        </p:txBody>
      </p:sp>
    </p:spTree>
    <p:extLst>
      <p:ext uri="{BB962C8B-B14F-4D97-AF65-F5344CB8AC3E}">
        <p14:creationId xmlns:p14="http://schemas.microsoft.com/office/powerpoint/2010/main" val="37601168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44B5D-6795-46C7-8A6B-25CAF00D2F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FA1B5C-5F0C-4EF0-925D-EC15FEA88D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3F46B8-86AB-430B-8F1F-66C50E7526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2F69A5-833A-4A98-A1EB-F413EF620522}"/>
              </a:ext>
            </a:extLst>
          </p:cNvPr>
          <p:cNvSpPr>
            <a:spLocks noGrp="1"/>
          </p:cNvSpPr>
          <p:nvPr>
            <p:ph type="dt" sz="half" idx="10"/>
          </p:nvPr>
        </p:nvSpPr>
        <p:spPr/>
        <p:txBody>
          <a:bodyPr/>
          <a:lstStyle/>
          <a:p>
            <a:fld id="{6EA9AC86-5AC8-4CE1-B68B-678C5CD1EBC3}" type="datetime1">
              <a:rPr lang="en-US" smtClean="0"/>
              <a:t>6/25/2022</a:t>
            </a:fld>
            <a:endParaRPr lang="en-US"/>
          </a:p>
        </p:txBody>
      </p:sp>
      <p:sp>
        <p:nvSpPr>
          <p:cNvPr id="6" name="Footer Placeholder 5">
            <a:extLst>
              <a:ext uri="{FF2B5EF4-FFF2-40B4-BE49-F238E27FC236}">
                <a16:creationId xmlns:a16="http://schemas.microsoft.com/office/drawing/2014/main" id="{26CCC316-6B37-401E-B297-E338F9165829}"/>
              </a:ext>
            </a:extLst>
          </p:cNvPr>
          <p:cNvSpPr>
            <a:spLocks noGrp="1"/>
          </p:cNvSpPr>
          <p:nvPr>
            <p:ph type="ftr" sz="quarter" idx="11"/>
          </p:nvPr>
        </p:nvSpPr>
        <p:spPr/>
        <p:txBody>
          <a:bodyPr/>
          <a:lstStyle/>
          <a:p>
            <a:r>
              <a:rPr lang="en-US"/>
              <a:t>BCS-1A</a:t>
            </a:r>
          </a:p>
        </p:txBody>
      </p:sp>
      <p:sp>
        <p:nvSpPr>
          <p:cNvPr id="7" name="Slide Number Placeholder 6">
            <a:extLst>
              <a:ext uri="{FF2B5EF4-FFF2-40B4-BE49-F238E27FC236}">
                <a16:creationId xmlns:a16="http://schemas.microsoft.com/office/drawing/2014/main" id="{3B71E194-B2D7-4A68-AF03-ECFB08816949}"/>
              </a:ext>
            </a:extLst>
          </p:cNvPr>
          <p:cNvSpPr>
            <a:spLocks noGrp="1"/>
          </p:cNvSpPr>
          <p:nvPr>
            <p:ph type="sldNum" sz="quarter" idx="12"/>
          </p:nvPr>
        </p:nvSpPr>
        <p:spPr/>
        <p:txBody>
          <a:bodyPr/>
          <a:lstStyle/>
          <a:p>
            <a:fld id="{0E290D08-64CC-4B86-902C-4C76BA864050}" type="slidenum">
              <a:rPr lang="en-US" smtClean="0"/>
              <a:t>‹#›</a:t>
            </a:fld>
            <a:endParaRPr lang="en-US"/>
          </a:p>
        </p:txBody>
      </p:sp>
    </p:spTree>
    <p:extLst>
      <p:ext uri="{BB962C8B-B14F-4D97-AF65-F5344CB8AC3E}">
        <p14:creationId xmlns:p14="http://schemas.microsoft.com/office/powerpoint/2010/main" val="27321452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70CE1-5BE2-4FB7-9573-35FC1D7E4A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1F6F86-3355-44D9-A616-33BA0B6829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13E917-00C6-48DA-9545-D063B5FEC1C6}"/>
              </a:ext>
            </a:extLst>
          </p:cNvPr>
          <p:cNvSpPr>
            <a:spLocks noGrp="1"/>
          </p:cNvSpPr>
          <p:nvPr>
            <p:ph type="dt" sz="half" idx="10"/>
          </p:nvPr>
        </p:nvSpPr>
        <p:spPr/>
        <p:txBody>
          <a:bodyPr/>
          <a:lstStyle/>
          <a:p>
            <a:fld id="{5508ACD1-9D18-4C92-93B7-1BA0F56CCE4A}" type="datetime1">
              <a:rPr lang="en-US" smtClean="0"/>
              <a:t>6/25/2022</a:t>
            </a:fld>
            <a:endParaRPr lang="en-US"/>
          </a:p>
        </p:txBody>
      </p:sp>
      <p:sp>
        <p:nvSpPr>
          <p:cNvPr id="5" name="Footer Placeholder 4">
            <a:extLst>
              <a:ext uri="{FF2B5EF4-FFF2-40B4-BE49-F238E27FC236}">
                <a16:creationId xmlns:a16="http://schemas.microsoft.com/office/drawing/2014/main" id="{B3C87464-FC29-40F3-90B0-89E80D31CBD0}"/>
              </a:ext>
            </a:extLst>
          </p:cNvPr>
          <p:cNvSpPr>
            <a:spLocks noGrp="1"/>
          </p:cNvSpPr>
          <p:nvPr>
            <p:ph type="ftr" sz="quarter" idx="11"/>
          </p:nvPr>
        </p:nvSpPr>
        <p:spPr/>
        <p:txBody>
          <a:bodyPr/>
          <a:lstStyle/>
          <a:p>
            <a:r>
              <a:rPr lang="en-US"/>
              <a:t>BCS-1A</a:t>
            </a:r>
          </a:p>
        </p:txBody>
      </p:sp>
      <p:sp>
        <p:nvSpPr>
          <p:cNvPr id="6" name="Slide Number Placeholder 5">
            <a:extLst>
              <a:ext uri="{FF2B5EF4-FFF2-40B4-BE49-F238E27FC236}">
                <a16:creationId xmlns:a16="http://schemas.microsoft.com/office/drawing/2014/main" id="{FD7FF832-65E1-4C84-AF2C-86C290CD1634}"/>
              </a:ext>
            </a:extLst>
          </p:cNvPr>
          <p:cNvSpPr>
            <a:spLocks noGrp="1"/>
          </p:cNvSpPr>
          <p:nvPr>
            <p:ph type="sldNum" sz="quarter" idx="12"/>
          </p:nvPr>
        </p:nvSpPr>
        <p:spPr/>
        <p:txBody>
          <a:bodyPr/>
          <a:lstStyle/>
          <a:p>
            <a:fld id="{0E290D08-64CC-4B86-902C-4C76BA864050}" type="slidenum">
              <a:rPr lang="en-US" smtClean="0"/>
              <a:t>‹#›</a:t>
            </a:fld>
            <a:endParaRPr lang="en-US"/>
          </a:p>
        </p:txBody>
      </p:sp>
    </p:spTree>
    <p:extLst>
      <p:ext uri="{BB962C8B-B14F-4D97-AF65-F5344CB8AC3E}">
        <p14:creationId xmlns:p14="http://schemas.microsoft.com/office/powerpoint/2010/main" val="1812087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C3832-834E-4AE2-AD39-EFF1B2036C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009C4F-FEEF-4708-BFCE-BE008EEFCB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F1973F-7268-4346-A681-D9C5FAE5E445}"/>
              </a:ext>
            </a:extLst>
          </p:cNvPr>
          <p:cNvSpPr>
            <a:spLocks noGrp="1"/>
          </p:cNvSpPr>
          <p:nvPr>
            <p:ph type="dt" sz="half" idx="10"/>
          </p:nvPr>
        </p:nvSpPr>
        <p:spPr/>
        <p:txBody>
          <a:bodyPr/>
          <a:lstStyle/>
          <a:p>
            <a:fld id="{92A23BC5-852F-4F16-AF20-4341F6918D29}" type="datetime1">
              <a:rPr lang="en-US" smtClean="0"/>
              <a:t>6/25/2022</a:t>
            </a:fld>
            <a:endParaRPr lang="en-US"/>
          </a:p>
        </p:txBody>
      </p:sp>
      <p:sp>
        <p:nvSpPr>
          <p:cNvPr id="5" name="Footer Placeholder 4">
            <a:extLst>
              <a:ext uri="{FF2B5EF4-FFF2-40B4-BE49-F238E27FC236}">
                <a16:creationId xmlns:a16="http://schemas.microsoft.com/office/drawing/2014/main" id="{B89A8305-F724-4AC9-BCEA-1A2991F12762}"/>
              </a:ext>
            </a:extLst>
          </p:cNvPr>
          <p:cNvSpPr>
            <a:spLocks noGrp="1"/>
          </p:cNvSpPr>
          <p:nvPr>
            <p:ph type="ftr" sz="quarter" idx="11"/>
          </p:nvPr>
        </p:nvSpPr>
        <p:spPr/>
        <p:txBody>
          <a:bodyPr/>
          <a:lstStyle/>
          <a:p>
            <a:r>
              <a:rPr lang="en-US"/>
              <a:t>BCS-1A</a:t>
            </a:r>
          </a:p>
        </p:txBody>
      </p:sp>
      <p:sp>
        <p:nvSpPr>
          <p:cNvPr id="6" name="Slide Number Placeholder 5">
            <a:extLst>
              <a:ext uri="{FF2B5EF4-FFF2-40B4-BE49-F238E27FC236}">
                <a16:creationId xmlns:a16="http://schemas.microsoft.com/office/drawing/2014/main" id="{0B0323C5-3664-4B33-B8AF-4E442C396689}"/>
              </a:ext>
            </a:extLst>
          </p:cNvPr>
          <p:cNvSpPr>
            <a:spLocks noGrp="1"/>
          </p:cNvSpPr>
          <p:nvPr>
            <p:ph type="sldNum" sz="quarter" idx="12"/>
          </p:nvPr>
        </p:nvSpPr>
        <p:spPr/>
        <p:txBody>
          <a:bodyPr/>
          <a:lstStyle/>
          <a:p>
            <a:fld id="{0E290D08-64CC-4B86-902C-4C76BA864050}" type="slidenum">
              <a:rPr lang="en-US" smtClean="0"/>
              <a:t>‹#›</a:t>
            </a:fld>
            <a:endParaRPr lang="en-US"/>
          </a:p>
        </p:txBody>
      </p:sp>
    </p:spTree>
    <p:extLst>
      <p:ext uri="{BB962C8B-B14F-4D97-AF65-F5344CB8AC3E}">
        <p14:creationId xmlns:p14="http://schemas.microsoft.com/office/powerpoint/2010/main" val="3057692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345252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448817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dirty="0"/>
              <a:t>Click icon to add picture</a:t>
            </a:r>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dirty="0"/>
              <a:t>Click icon to add picture</a:t>
            </a: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55688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087095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26628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048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dirty="0"/>
              <a:t>Click icon to add picture</a:t>
            </a:r>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endParaRPr lang="en-US" dirty="0"/>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ITCP</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535527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84CA8-F7B9-470D-AABB-80FB6875BC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D2C6EA-ED03-4109-BF3C-B3F3A0D8B6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D8B3497-E350-425C-BE3C-C84D3731F609}"/>
              </a:ext>
            </a:extLst>
          </p:cNvPr>
          <p:cNvSpPr>
            <a:spLocks noGrp="1"/>
          </p:cNvSpPr>
          <p:nvPr>
            <p:ph type="dt" sz="half" idx="10"/>
          </p:nvPr>
        </p:nvSpPr>
        <p:spPr/>
        <p:txBody>
          <a:bodyPr/>
          <a:lstStyle/>
          <a:p>
            <a:fld id="{2251CA35-EBB0-4425-886F-FAB5C2810527}" type="datetime1">
              <a:rPr lang="en-US" smtClean="0"/>
              <a:t>6/25/2022</a:t>
            </a:fld>
            <a:endParaRPr lang="en-US"/>
          </a:p>
        </p:txBody>
      </p:sp>
      <p:sp>
        <p:nvSpPr>
          <p:cNvPr id="5" name="Footer Placeholder 4">
            <a:extLst>
              <a:ext uri="{FF2B5EF4-FFF2-40B4-BE49-F238E27FC236}">
                <a16:creationId xmlns:a16="http://schemas.microsoft.com/office/drawing/2014/main" id="{DA419394-DC57-43D8-A960-52A8C2E95150}"/>
              </a:ext>
            </a:extLst>
          </p:cNvPr>
          <p:cNvSpPr>
            <a:spLocks noGrp="1"/>
          </p:cNvSpPr>
          <p:nvPr>
            <p:ph type="ftr" sz="quarter" idx="11"/>
          </p:nvPr>
        </p:nvSpPr>
        <p:spPr/>
        <p:txBody>
          <a:bodyPr/>
          <a:lstStyle/>
          <a:p>
            <a:r>
              <a:rPr lang="en-US"/>
              <a:t>BCS-1A</a:t>
            </a:r>
          </a:p>
        </p:txBody>
      </p:sp>
      <p:sp>
        <p:nvSpPr>
          <p:cNvPr id="6" name="Slide Number Placeholder 5">
            <a:extLst>
              <a:ext uri="{FF2B5EF4-FFF2-40B4-BE49-F238E27FC236}">
                <a16:creationId xmlns:a16="http://schemas.microsoft.com/office/drawing/2014/main" id="{96C6CC56-3A71-4AEC-9412-F3995223254D}"/>
              </a:ext>
            </a:extLst>
          </p:cNvPr>
          <p:cNvSpPr>
            <a:spLocks noGrp="1"/>
          </p:cNvSpPr>
          <p:nvPr>
            <p:ph type="sldNum" sz="quarter" idx="12"/>
          </p:nvPr>
        </p:nvSpPr>
        <p:spPr/>
        <p:txBody>
          <a:bodyPr/>
          <a:lstStyle/>
          <a:p>
            <a:fld id="{E97F84EF-BE8E-45D8-915D-F5B72C476DE2}" type="slidenum">
              <a:rPr lang="en-US" smtClean="0"/>
              <a:t>‹#›</a:t>
            </a:fld>
            <a:endParaRPr lang="en-US"/>
          </a:p>
        </p:txBody>
      </p:sp>
    </p:spTree>
    <p:extLst>
      <p:ext uri="{BB962C8B-B14F-4D97-AF65-F5344CB8AC3E}">
        <p14:creationId xmlns:p14="http://schemas.microsoft.com/office/powerpoint/2010/main" val="19797206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9534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3014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88794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dirty="0"/>
              <a:t>Click icon to add picture</a:t>
            </a:r>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dirty="0"/>
              <a:t>Click icon to add picture</a:t>
            </a:r>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727547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ITCP</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919078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88550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60263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74897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104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50DA0-D097-458A-B9FC-4EE8901746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85CF89-8D3D-478B-852B-05748379ABA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520006-E974-484A-8E94-559D617D361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53F775-9E31-4060-B6B8-C83551469657}"/>
              </a:ext>
            </a:extLst>
          </p:cNvPr>
          <p:cNvSpPr>
            <a:spLocks noGrp="1"/>
          </p:cNvSpPr>
          <p:nvPr>
            <p:ph type="dt" sz="half" idx="10"/>
          </p:nvPr>
        </p:nvSpPr>
        <p:spPr/>
        <p:txBody>
          <a:bodyPr/>
          <a:lstStyle/>
          <a:p>
            <a:fld id="{5EC5B49F-2C38-47B0-BD03-368521E34AFC}" type="datetime1">
              <a:rPr lang="en-US" smtClean="0"/>
              <a:t>6/25/2022</a:t>
            </a:fld>
            <a:endParaRPr lang="en-US"/>
          </a:p>
        </p:txBody>
      </p:sp>
      <p:sp>
        <p:nvSpPr>
          <p:cNvPr id="6" name="Footer Placeholder 5">
            <a:extLst>
              <a:ext uri="{FF2B5EF4-FFF2-40B4-BE49-F238E27FC236}">
                <a16:creationId xmlns:a16="http://schemas.microsoft.com/office/drawing/2014/main" id="{77F9FEE5-8AD5-4963-85B1-EC00D81F4FA7}"/>
              </a:ext>
            </a:extLst>
          </p:cNvPr>
          <p:cNvSpPr>
            <a:spLocks noGrp="1"/>
          </p:cNvSpPr>
          <p:nvPr>
            <p:ph type="ftr" sz="quarter" idx="11"/>
          </p:nvPr>
        </p:nvSpPr>
        <p:spPr/>
        <p:txBody>
          <a:bodyPr/>
          <a:lstStyle/>
          <a:p>
            <a:r>
              <a:rPr lang="en-US"/>
              <a:t>BCS-1A</a:t>
            </a:r>
          </a:p>
        </p:txBody>
      </p:sp>
      <p:sp>
        <p:nvSpPr>
          <p:cNvPr id="7" name="Slide Number Placeholder 6">
            <a:extLst>
              <a:ext uri="{FF2B5EF4-FFF2-40B4-BE49-F238E27FC236}">
                <a16:creationId xmlns:a16="http://schemas.microsoft.com/office/drawing/2014/main" id="{447C86AA-92EE-4FE3-A10D-D897940DC412}"/>
              </a:ext>
            </a:extLst>
          </p:cNvPr>
          <p:cNvSpPr>
            <a:spLocks noGrp="1"/>
          </p:cNvSpPr>
          <p:nvPr>
            <p:ph type="sldNum" sz="quarter" idx="12"/>
          </p:nvPr>
        </p:nvSpPr>
        <p:spPr/>
        <p:txBody>
          <a:bodyPr/>
          <a:lstStyle/>
          <a:p>
            <a:fld id="{E97F84EF-BE8E-45D8-915D-F5B72C476DE2}" type="slidenum">
              <a:rPr lang="en-US" smtClean="0"/>
              <a:t>‹#›</a:t>
            </a:fld>
            <a:endParaRPr lang="en-US"/>
          </a:p>
        </p:txBody>
      </p:sp>
    </p:spTree>
    <p:extLst>
      <p:ext uri="{BB962C8B-B14F-4D97-AF65-F5344CB8AC3E}">
        <p14:creationId xmlns:p14="http://schemas.microsoft.com/office/powerpoint/2010/main" val="52498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5D926-2010-4136-8F7A-03B686FC72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4D8FEF-F5B3-4E6A-BA98-E8688CC002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82CD5A6-7CD0-4557-AC80-E70BF47BA0F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5F4308-23F1-4CBC-8862-E0C179DCB9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D254D0E-EA20-4B10-9D29-3553A02D8E3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E78067-FEF1-4855-A1DF-698CF9BFD5EE}"/>
              </a:ext>
            </a:extLst>
          </p:cNvPr>
          <p:cNvSpPr>
            <a:spLocks noGrp="1"/>
          </p:cNvSpPr>
          <p:nvPr>
            <p:ph type="dt" sz="half" idx="10"/>
          </p:nvPr>
        </p:nvSpPr>
        <p:spPr/>
        <p:txBody>
          <a:bodyPr/>
          <a:lstStyle/>
          <a:p>
            <a:fld id="{E38D7338-83F8-48DE-8D65-FC0619BB2A2C}" type="datetime1">
              <a:rPr lang="en-US" smtClean="0"/>
              <a:t>6/25/2022</a:t>
            </a:fld>
            <a:endParaRPr lang="en-US"/>
          </a:p>
        </p:txBody>
      </p:sp>
      <p:sp>
        <p:nvSpPr>
          <p:cNvPr id="8" name="Footer Placeholder 7">
            <a:extLst>
              <a:ext uri="{FF2B5EF4-FFF2-40B4-BE49-F238E27FC236}">
                <a16:creationId xmlns:a16="http://schemas.microsoft.com/office/drawing/2014/main" id="{D7D259D8-86FC-4B71-ABDB-A424D5BBA2ED}"/>
              </a:ext>
            </a:extLst>
          </p:cNvPr>
          <p:cNvSpPr>
            <a:spLocks noGrp="1"/>
          </p:cNvSpPr>
          <p:nvPr>
            <p:ph type="ftr" sz="quarter" idx="11"/>
          </p:nvPr>
        </p:nvSpPr>
        <p:spPr/>
        <p:txBody>
          <a:bodyPr/>
          <a:lstStyle/>
          <a:p>
            <a:r>
              <a:rPr lang="en-US"/>
              <a:t>BCS-1A</a:t>
            </a:r>
          </a:p>
        </p:txBody>
      </p:sp>
      <p:sp>
        <p:nvSpPr>
          <p:cNvPr id="9" name="Slide Number Placeholder 8">
            <a:extLst>
              <a:ext uri="{FF2B5EF4-FFF2-40B4-BE49-F238E27FC236}">
                <a16:creationId xmlns:a16="http://schemas.microsoft.com/office/drawing/2014/main" id="{A67E580D-ADB0-4DAA-AC1E-A2AB6BDFB4DE}"/>
              </a:ext>
            </a:extLst>
          </p:cNvPr>
          <p:cNvSpPr>
            <a:spLocks noGrp="1"/>
          </p:cNvSpPr>
          <p:nvPr>
            <p:ph type="sldNum" sz="quarter" idx="12"/>
          </p:nvPr>
        </p:nvSpPr>
        <p:spPr/>
        <p:txBody>
          <a:bodyPr/>
          <a:lstStyle/>
          <a:p>
            <a:fld id="{E97F84EF-BE8E-45D8-915D-F5B72C476DE2}" type="slidenum">
              <a:rPr lang="en-US" smtClean="0"/>
              <a:t>‹#›</a:t>
            </a:fld>
            <a:endParaRPr lang="en-US"/>
          </a:p>
        </p:txBody>
      </p:sp>
    </p:spTree>
    <p:extLst>
      <p:ext uri="{BB962C8B-B14F-4D97-AF65-F5344CB8AC3E}">
        <p14:creationId xmlns:p14="http://schemas.microsoft.com/office/powerpoint/2010/main" val="805001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D190E-8FD0-4A55-95BF-CC737374FF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AF4BD1-BAEE-4F88-9C12-EAD50A7B22FA}"/>
              </a:ext>
            </a:extLst>
          </p:cNvPr>
          <p:cNvSpPr>
            <a:spLocks noGrp="1"/>
          </p:cNvSpPr>
          <p:nvPr>
            <p:ph type="dt" sz="half" idx="10"/>
          </p:nvPr>
        </p:nvSpPr>
        <p:spPr/>
        <p:txBody>
          <a:bodyPr/>
          <a:lstStyle/>
          <a:p>
            <a:fld id="{52A918D1-09CF-4675-AB2C-F23FD03A1A5F}" type="datetime1">
              <a:rPr lang="en-US" smtClean="0"/>
              <a:t>6/25/2022</a:t>
            </a:fld>
            <a:endParaRPr lang="en-US"/>
          </a:p>
        </p:txBody>
      </p:sp>
      <p:sp>
        <p:nvSpPr>
          <p:cNvPr id="4" name="Footer Placeholder 3">
            <a:extLst>
              <a:ext uri="{FF2B5EF4-FFF2-40B4-BE49-F238E27FC236}">
                <a16:creationId xmlns:a16="http://schemas.microsoft.com/office/drawing/2014/main" id="{FCCF8933-DD60-4D8A-9D4C-980D3AA05D8E}"/>
              </a:ext>
            </a:extLst>
          </p:cNvPr>
          <p:cNvSpPr>
            <a:spLocks noGrp="1"/>
          </p:cNvSpPr>
          <p:nvPr>
            <p:ph type="ftr" sz="quarter" idx="11"/>
          </p:nvPr>
        </p:nvSpPr>
        <p:spPr/>
        <p:txBody>
          <a:bodyPr/>
          <a:lstStyle/>
          <a:p>
            <a:r>
              <a:rPr lang="en-US"/>
              <a:t>BCS-1A</a:t>
            </a:r>
          </a:p>
        </p:txBody>
      </p:sp>
      <p:sp>
        <p:nvSpPr>
          <p:cNvPr id="5" name="Slide Number Placeholder 4">
            <a:extLst>
              <a:ext uri="{FF2B5EF4-FFF2-40B4-BE49-F238E27FC236}">
                <a16:creationId xmlns:a16="http://schemas.microsoft.com/office/drawing/2014/main" id="{D5487CF6-E6E7-45BF-B856-DD1729504AB7}"/>
              </a:ext>
            </a:extLst>
          </p:cNvPr>
          <p:cNvSpPr>
            <a:spLocks noGrp="1"/>
          </p:cNvSpPr>
          <p:nvPr>
            <p:ph type="sldNum" sz="quarter" idx="12"/>
          </p:nvPr>
        </p:nvSpPr>
        <p:spPr/>
        <p:txBody>
          <a:bodyPr/>
          <a:lstStyle/>
          <a:p>
            <a:fld id="{E97F84EF-BE8E-45D8-915D-F5B72C476DE2}" type="slidenum">
              <a:rPr lang="en-US" smtClean="0"/>
              <a:t>‹#›</a:t>
            </a:fld>
            <a:endParaRPr lang="en-US"/>
          </a:p>
        </p:txBody>
      </p:sp>
    </p:spTree>
    <p:extLst>
      <p:ext uri="{BB962C8B-B14F-4D97-AF65-F5344CB8AC3E}">
        <p14:creationId xmlns:p14="http://schemas.microsoft.com/office/powerpoint/2010/main" val="2993820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3B0F50-4932-4E64-9EA5-297CE455D365}"/>
              </a:ext>
            </a:extLst>
          </p:cNvPr>
          <p:cNvSpPr>
            <a:spLocks noGrp="1"/>
          </p:cNvSpPr>
          <p:nvPr>
            <p:ph type="dt" sz="half" idx="10"/>
          </p:nvPr>
        </p:nvSpPr>
        <p:spPr/>
        <p:txBody>
          <a:bodyPr/>
          <a:lstStyle/>
          <a:p>
            <a:fld id="{2450DC1F-19CB-4BE2-8BF7-2BC5B391E0ED}" type="datetime1">
              <a:rPr lang="en-US" smtClean="0"/>
              <a:t>6/25/2022</a:t>
            </a:fld>
            <a:endParaRPr lang="en-US"/>
          </a:p>
        </p:txBody>
      </p:sp>
      <p:sp>
        <p:nvSpPr>
          <p:cNvPr id="3" name="Footer Placeholder 2">
            <a:extLst>
              <a:ext uri="{FF2B5EF4-FFF2-40B4-BE49-F238E27FC236}">
                <a16:creationId xmlns:a16="http://schemas.microsoft.com/office/drawing/2014/main" id="{A3EE63AF-ADE9-4F02-A436-1CC6A79FD5EB}"/>
              </a:ext>
            </a:extLst>
          </p:cNvPr>
          <p:cNvSpPr>
            <a:spLocks noGrp="1"/>
          </p:cNvSpPr>
          <p:nvPr>
            <p:ph type="ftr" sz="quarter" idx="11"/>
          </p:nvPr>
        </p:nvSpPr>
        <p:spPr/>
        <p:txBody>
          <a:bodyPr/>
          <a:lstStyle/>
          <a:p>
            <a:r>
              <a:rPr lang="en-US"/>
              <a:t>BCS-1A</a:t>
            </a:r>
          </a:p>
        </p:txBody>
      </p:sp>
      <p:sp>
        <p:nvSpPr>
          <p:cNvPr id="4" name="Slide Number Placeholder 3">
            <a:extLst>
              <a:ext uri="{FF2B5EF4-FFF2-40B4-BE49-F238E27FC236}">
                <a16:creationId xmlns:a16="http://schemas.microsoft.com/office/drawing/2014/main" id="{039580B2-1A8F-4D33-8B9B-35D8206EAA99}"/>
              </a:ext>
            </a:extLst>
          </p:cNvPr>
          <p:cNvSpPr>
            <a:spLocks noGrp="1"/>
          </p:cNvSpPr>
          <p:nvPr>
            <p:ph type="sldNum" sz="quarter" idx="12"/>
          </p:nvPr>
        </p:nvSpPr>
        <p:spPr/>
        <p:txBody>
          <a:bodyPr/>
          <a:lstStyle/>
          <a:p>
            <a:fld id="{E97F84EF-BE8E-45D8-915D-F5B72C476DE2}" type="slidenum">
              <a:rPr lang="en-US" smtClean="0"/>
              <a:t>‹#›</a:t>
            </a:fld>
            <a:endParaRPr lang="en-US"/>
          </a:p>
        </p:txBody>
      </p:sp>
    </p:spTree>
    <p:extLst>
      <p:ext uri="{BB962C8B-B14F-4D97-AF65-F5344CB8AC3E}">
        <p14:creationId xmlns:p14="http://schemas.microsoft.com/office/powerpoint/2010/main" val="2472997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18174-8461-423E-8904-F9E4227F86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5212C4-9009-4091-BFEB-33AA61A08F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9B3F7A-6F9D-4DAC-8E54-31471F051A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F581C07-A23C-460F-858C-F72AA7C71C52}"/>
              </a:ext>
            </a:extLst>
          </p:cNvPr>
          <p:cNvSpPr>
            <a:spLocks noGrp="1"/>
          </p:cNvSpPr>
          <p:nvPr>
            <p:ph type="dt" sz="half" idx="10"/>
          </p:nvPr>
        </p:nvSpPr>
        <p:spPr/>
        <p:txBody>
          <a:bodyPr/>
          <a:lstStyle/>
          <a:p>
            <a:fld id="{95EADE8C-B2CC-4DAE-ACC6-173AF4B701AD}" type="datetime1">
              <a:rPr lang="en-US" smtClean="0"/>
              <a:t>6/25/2022</a:t>
            </a:fld>
            <a:endParaRPr lang="en-US"/>
          </a:p>
        </p:txBody>
      </p:sp>
      <p:sp>
        <p:nvSpPr>
          <p:cNvPr id="6" name="Footer Placeholder 5">
            <a:extLst>
              <a:ext uri="{FF2B5EF4-FFF2-40B4-BE49-F238E27FC236}">
                <a16:creationId xmlns:a16="http://schemas.microsoft.com/office/drawing/2014/main" id="{43E7C8AD-D4BB-4683-8C52-2C2F2FBD3EF1}"/>
              </a:ext>
            </a:extLst>
          </p:cNvPr>
          <p:cNvSpPr>
            <a:spLocks noGrp="1"/>
          </p:cNvSpPr>
          <p:nvPr>
            <p:ph type="ftr" sz="quarter" idx="11"/>
          </p:nvPr>
        </p:nvSpPr>
        <p:spPr/>
        <p:txBody>
          <a:bodyPr/>
          <a:lstStyle/>
          <a:p>
            <a:r>
              <a:rPr lang="en-US"/>
              <a:t>BCS-1A</a:t>
            </a:r>
          </a:p>
        </p:txBody>
      </p:sp>
      <p:sp>
        <p:nvSpPr>
          <p:cNvPr id="7" name="Slide Number Placeholder 6">
            <a:extLst>
              <a:ext uri="{FF2B5EF4-FFF2-40B4-BE49-F238E27FC236}">
                <a16:creationId xmlns:a16="http://schemas.microsoft.com/office/drawing/2014/main" id="{135EEADD-42EF-4B4F-8B2F-D24285AA5A88}"/>
              </a:ext>
            </a:extLst>
          </p:cNvPr>
          <p:cNvSpPr>
            <a:spLocks noGrp="1"/>
          </p:cNvSpPr>
          <p:nvPr>
            <p:ph type="sldNum" sz="quarter" idx="12"/>
          </p:nvPr>
        </p:nvSpPr>
        <p:spPr/>
        <p:txBody>
          <a:bodyPr/>
          <a:lstStyle/>
          <a:p>
            <a:fld id="{E97F84EF-BE8E-45D8-915D-F5B72C476DE2}" type="slidenum">
              <a:rPr lang="en-US" smtClean="0"/>
              <a:t>‹#›</a:t>
            </a:fld>
            <a:endParaRPr lang="en-US"/>
          </a:p>
        </p:txBody>
      </p:sp>
    </p:spTree>
    <p:extLst>
      <p:ext uri="{BB962C8B-B14F-4D97-AF65-F5344CB8AC3E}">
        <p14:creationId xmlns:p14="http://schemas.microsoft.com/office/powerpoint/2010/main" val="1657334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FFF6A-769A-40F1-AF7C-0DAA4E4DBC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9D5911-EA25-4846-8F8A-7586274B70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59707B-E9CB-4327-9BC4-921DF616D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E721A68-21A1-428D-BA40-DA2E561FDBB2}"/>
              </a:ext>
            </a:extLst>
          </p:cNvPr>
          <p:cNvSpPr>
            <a:spLocks noGrp="1"/>
          </p:cNvSpPr>
          <p:nvPr>
            <p:ph type="dt" sz="half" idx="10"/>
          </p:nvPr>
        </p:nvSpPr>
        <p:spPr/>
        <p:txBody>
          <a:bodyPr/>
          <a:lstStyle/>
          <a:p>
            <a:fld id="{8EE474BC-54E0-4F5D-9A57-8C00EBE1BBE8}" type="datetime1">
              <a:rPr lang="en-US" smtClean="0"/>
              <a:t>6/25/2022</a:t>
            </a:fld>
            <a:endParaRPr lang="en-US"/>
          </a:p>
        </p:txBody>
      </p:sp>
      <p:sp>
        <p:nvSpPr>
          <p:cNvPr id="6" name="Footer Placeholder 5">
            <a:extLst>
              <a:ext uri="{FF2B5EF4-FFF2-40B4-BE49-F238E27FC236}">
                <a16:creationId xmlns:a16="http://schemas.microsoft.com/office/drawing/2014/main" id="{AB0EE794-C929-4862-AA0D-315F1A623937}"/>
              </a:ext>
            </a:extLst>
          </p:cNvPr>
          <p:cNvSpPr>
            <a:spLocks noGrp="1"/>
          </p:cNvSpPr>
          <p:nvPr>
            <p:ph type="ftr" sz="quarter" idx="11"/>
          </p:nvPr>
        </p:nvSpPr>
        <p:spPr/>
        <p:txBody>
          <a:bodyPr/>
          <a:lstStyle/>
          <a:p>
            <a:r>
              <a:rPr lang="en-US"/>
              <a:t>BCS-1A</a:t>
            </a:r>
          </a:p>
        </p:txBody>
      </p:sp>
      <p:sp>
        <p:nvSpPr>
          <p:cNvPr id="7" name="Slide Number Placeholder 6">
            <a:extLst>
              <a:ext uri="{FF2B5EF4-FFF2-40B4-BE49-F238E27FC236}">
                <a16:creationId xmlns:a16="http://schemas.microsoft.com/office/drawing/2014/main" id="{50E51FE1-C2A4-46B6-8563-F00537F63C21}"/>
              </a:ext>
            </a:extLst>
          </p:cNvPr>
          <p:cNvSpPr>
            <a:spLocks noGrp="1"/>
          </p:cNvSpPr>
          <p:nvPr>
            <p:ph type="sldNum" sz="quarter" idx="12"/>
          </p:nvPr>
        </p:nvSpPr>
        <p:spPr/>
        <p:txBody>
          <a:bodyPr/>
          <a:lstStyle/>
          <a:p>
            <a:fld id="{E97F84EF-BE8E-45D8-915D-F5B72C476DE2}" type="slidenum">
              <a:rPr lang="en-US" smtClean="0"/>
              <a:t>‹#›</a:t>
            </a:fld>
            <a:endParaRPr lang="en-US"/>
          </a:p>
        </p:txBody>
      </p:sp>
    </p:spTree>
    <p:extLst>
      <p:ext uri="{BB962C8B-B14F-4D97-AF65-F5344CB8AC3E}">
        <p14:creationId xmlns:p14="http://schemas.microsoft.com/office/powerpoint/2010/main" val="353975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theme" Target="../theme/theme3.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28DEB8-617B-427D-82CF-55C910B736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711988-98A2-40FA-84B7-F0FF8D6D84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392257-9438-457F-8FCB-46A9F726B9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162DBE-83A7-434C-9890-24961638B984}" type="datetime1">
              <a:rPr lang="en-US" smtClean="0"/>
              <a:t>6/25/2022</a:t>
            </a:fld>
            <a:endParaRPr lang="en-US"/>
          </a:p>
        </p:txBody>
      </p:sp>
      <p:sp>
        <p:nvSpPr>
          <p:cNvPr id="5" name="Footer Placeholder 4">
            <a:extLst>
              <a:ext uri="{FF2B5EF4-FFF2-40B4-BE49-F238E27FC236}">
                <a16:creationId xmlns:a16="http://schemas.microsoft.com/office/drawing/2014/main" id="{B2F58D98-9B65-4DF3-B4D5-7EC44B7E5D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BCS-1A</a:t>
            </a:r>
          </a:p>
        </p:txBody>
      </p:sp>
      <p:sp>
        <p:nvSpPr>
          <p:cNvPr id="6" name="Slide Number Placeholder 5">
            <a:extLst>
              <a:ext uri="{FF2B5EF4-FFF2-40B4-BE49-F238E27FC236}">
                <a16:creationId xmlns:a16="http://schemas.microsoft.com/office/drawing/2014/main" id="{FEEBF9EC-E67F-4481-9AAF-D8008CA34B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7F84EF-BE8E-45D8-915D-F5B72C476DE2}" type="slidenum">
              <a:rPr lang="en-US" smtClean="0"/>
              <a:t>‹#›</a:t>
            </a:fld>
            <a:endParaRPr lang="en-US"/>
          </a:p>
        </p:txBody>
      </p:sp>
    </p:spTree>
    <p:extLst>
      <p:ext uri="{BB962C8B-B14F-4D97-AF65-F5344CB8AC3E}">
        <p14:creationId xmlns:p14="http://schemas.microsoft.com/office/powerpoint/2010/main" val="4287429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282FF4-C3F0-4020-A783-BD379FC7D8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15BE0A-84E8-4B09-8665-CC51CF9DD9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6D7F02-511D-4C63-BCFB-DFF1F3AB49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EB816C-7172-49ED-83C2-58F4E0670EF8}" type="datetime1">
              <a:rPr lang="en-US" smtClean="0"/>
              <a:t>6/25/2022</a:t>
            </a:fld>
            <a:endParaRPr lang="en-US"/>
          </a:p>
        </p:txBody>
      </p:sp>
      <p:sp>
        <p:nvSpPr>
          <p:cNvPr id="5" name="Footer Placeholder 4">
            <a:extLst>
              <a:ext uri="{FF2B5EF4-FFF2-40B4-BE49-F238E27FC236}">
                <a16:creationId xmlns:a16="http://schemas.microsoft.com/office/drawing/2014/main" id="{67B2E3F3-AAAB-4521-B20E-4553346BE2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BCS-1A</a:t>
            </a:r>
          </a:p>
        </p:txBody>
      </p:sp>
      <p:sp>
        <p:nvSpPr>
          <p:cNvPr id="6" name="Slide Number Placeholder 5">
            <a:extLst>
              <a:ext uri="{FF2B5EF4-FFF2-40B4-BE49-F238E27FC236}">
                <a16:creationId xmlns:a16="http://schemas.microsoft.com/office/drawing/2014/main" id="{18DFFB05-79B8-4F11-B332-B0F8E62A46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290D08-64CC-4B86-902C-4C76BA864050}" type="slidenum">
              <a:rPr lang="en-US" smtClean="0"/>
              <a:t>‹#›</a:t>
            </a:fld>
            <a:endParaRPr lang="en-US"/>
          </a:p>
        </p:txBody>
      </p:sp>
    </p:spTree>
    <p:extLst>
      <p:ext uri="{BB962C8B-B14F-4D97-AF65-F5344CB8AC3E}">
        <p14:creationId xmlns:p14="http://schemas.microsoft.com/office/powerpoint/2010/main" val="20171206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ITCP</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1012298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1.gif"/><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3.gif"/><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3.gi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5.gif"/><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6.gif"/><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6.gif"/><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7.gif"/><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8.PN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2.png"/><Relationship Id="rId4" Type="http://schemas.microsoft.com/office/2017/06/relationships/model3d" Target="../media/model3d1.glb"/></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7/06/relationships/model3d" Target="../media/model3d1.glb"/><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24.gif"/><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25.jp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26.pn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27.PN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3.gif"/><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28.gif"/><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29.pn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30.gif"/><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31.pn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3.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34.PN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35.gif"/><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36.pn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38.gif"/><Relationship Id="rId5" Type="http://schemas.openxmlformats.org/officeDocument/2006/relationships/image" Target="../media/image2.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39.pn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4.gif"/><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40.gif"/><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2.png"/><Relationship Id="rId4" Type="http://schemas.microsoft.com/office/2017/06/relationships/model3d" Target="../media/model3d1.glb"/></Relationships>
</file>

<file path=ppt/slides/_rels/slide52.xml.rels><?xml version="1.0" encoding="UTF-8" standalone="yes"?>
<Relationships xmlns="http://schemas.openxmlformats.org/package/2006/relationships"><Relationship Id="rId8" Type="http://schemas.openxmlformats.org/officeDocument/2006/relationships/image" Target="../media/image46.gif"/><Relationship Id="rId3" Type="http://schemas.openxmlformats.org/officeDocument/2006/relationships/image" Target="../media/image2.png"/><Relationship Id="rId7" Type="http://schemas.openxmlformats.org/officeDocument/2006/relationships/image" Target="../media/image45.gif"/><Relationship Id="rId2" Type="http://schemas.microsoft.com/office/2017/06/relationships/model3d" Target="../media/model3d1.glb"/><Relationship Id="rId1" Type="http://schemas.openxmlformats.org/officeDocument/2006/relationships/slideLayout" Target="../slideLayouts/slideLayout13.xml"/><Relationship Id="rId6" Type="http://schemas.openxmlformats.org/officeDocument/2006/relationships/image" Target="../media/image44.gif"/><Relationship Id="rId5" Type="http://schemas.openxmlformats.org/officeDocument/2006/relationships/image" Target="../media/image43.gif"/><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47.pn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48.gif"/><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49.pn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51.jp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52.jp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5.gif"/><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53.jp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54.jp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9.gif"/><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3570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6B1E2-36EB-4AF9-97D1-572AADE5AC1F}"/>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Basic Terminologies of Probability : Random Experiment – Example 2</a:t>
            </a:r>
            <a:endParaRPr lang="en-US" dirty="0"/>
          </a:p>
        </p:txBody>
      </p:sp>
      <p:sp>
        <p:nvSpPr>
          <p:cNvPr id="3" name="Content Placeholder 2">
            <a:extLst>
              <a:ext uri="{FF2B5EF4-FFF2-40B4-BE49-F238E27FC236}">
                <a16:creationId xmlns:a16="http://schemas.microsoft.com/office/drawing/2014/main" id="{ED41A162-9356-4817-9EA0-D2D62789E75A}"/>
              </a:ext>
            </a:extLst>
          </p:cNvPr>
          <p:cNvSpPr>
            <a:spLocks noGrp="1"/>
          </p:cNvSpPr>
          <p:nvPr>
            <p:ph idx="1"/>
          </p:nvPr>
        </p:nvSpPr>
        <p:spPr/>
        <p:txBody>
          <a:bodyPr/>
          <a:lstStyle/>
          <a:p>
            <a:r>
              <a:rPr lang="en-US" dirty="0"/>
              <a:t>Another example of a random experiment is flipping a coin.</a:t>
            </a:r>
          </a:p>
          <a:p>
            <a:pPr marL="0" indent="0">
              <a:buNone/>
            </a:pPr>
            <a:endParaRPr lang="en-US" dirty="0"/>
          </a:p>
        </p:txBody>
      </p:sp>
      <p:pic>
        <p:nvPicPr>
          <p:cNvPr id="7" name="Picture 6">
            <a:extLst>
              <a:ext uri="{FF2B5EF4-FFF2-40B4-BE49-F238E27FC236}">
                <a16:creationId xmlns:a16="http://schemas.microsoft.com/office/drawing/2014/main" id="{286BC547-2546-4771-AF57-EE67939C5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2375" y="2215047"/>
            <a:ext cx="3200400" cy="3200400"/>
          </a:xfrm>
          <a:prstGeom prst="rect">
            <a:avLst/>
          </a:prstGeom>
        </p:spPr>
      </p:pic>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E68281E8-7B65-4281-A93A-8B6598EB7367}"/>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E68281E8-7B65-4281-A93A-8B6598EB7367}"/>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54375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D8F29-336C-4532-B389-39E60000B99D}"/>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Basic Terminologies of Probability : Sample Size or Sample Space</a:t>
            </a:r>
            <a:endParaRPr lang="en-US" dirty="0"/>
          </a:p>
        </p:txBody>
      </p:sp>
      <p:sp>
        <p:nvSpPr>
          <p:cNvPr id="3" name="Content Placeholder 2">
            <a:extLst>
              <a:ext uri="{FF2B5EF4-FFF2-40B4-BE49-F238E27FC236}">
                <a16:creationId xmlns:a16="http://schemas.microsoft.com/office/drawing/2014/main" id="{8839AD4C-D9CF-4504-B47B-5003B90669D5}"/>
              </a:ext>
            </a:extLst>
          </p:cNvPr>
          <p:cNvSpPr>
            <a:spLocks noGrp="1"/>
          </p:cNvSpPr>
          <p:nvPr>
            <p:ph idx="1"/>
          </p:nvPr>
        </p:nvSpPr>
        <p:spPr/>
        <p:txBody>
          <a:bodyPr/>
          <a:lstStyle/>
          <a:p>
            <a:r>
              <a:rPr lang="en-US" dirty="0"/>
              <a:t>We denote Sample size by capital S.</a:t>
            </a:r>
          </a:p>
          <a:p>
            <a:r>
              <a:rPr lang="en-US" dirty="0"/>
              <a:t>The sample space S of a random experiment is the set of all possible outcomes of the experiment. </a:t>
            </a:r>
          </a:p>
          <a:p>
            <a:pPr marL="0" indent="0">
              <a:buNone/>
            </a:pPr>
            <a:r>
              <a:rPr lang="en-US" b="1" dirty="0"/>
              <a:t>Example</a:t>
            </a:r>
          </a:p>
          <a:p>
            <a:r>
              <a:rPr lang="en-US" dirty="0"/>
              <a:t>for </a:t>
            </a:r>
            <a:r>
              <a:rPr lang="en-US"/>
              <a:t>the dice-tossing </a:t>
            </a:r>
            <a:r>
              <a:rPr lang="en-US" dirty="0"/>
              <a:t>experiment S = {I, 2, 3,4,5, 6}.</a:t>
            </a:r>
          </a:p>
          <a:p>
            <a:r>
              <a:rPr lang="en-US" dirty="0"/>
              <a:t> For the coin-flipping experiment S = {H, T}. </a:t>
            </a:r>
          </a:p>
        </p:txBody>
      </p:sp>
      <mc:AlternateContent xmlns:mc="http://schemas.openxmlformats.org/markup-compatibility/2006" xmlns:am3d="http://schemas.microsoft.com/office/drawing/2017/model3d">
        <mc:Choice Requires="am3d">
          <p:graphicFrame>
            <p:nvGraphicFramePr>
              <p:cNvPr id="4" name="3D Model 3" descr="Himalayan Persian">
                <a:extLst>
                  <a:ext uri="{FF2B5EF4-FFF2-40B4-BE49-F238E27FC236}">
                    <a16:creationId xmlns:a16="http://schemas.microsoft.com/office/drawing/2014/main" id="{B3A51C4F-B1EC-4638-A032-F43DB91AC2CC}"/>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imalayan Persian">
                <a:extLst>
                  <a:ext uri="{FF2B5EF4-FFF2-40B4-BE49-F238E27FC236}">
                    <a16:creationId xmlns:a16="http://schemas.microsoft.com/office/drawing/2014/main" id="{B3A51C4F-B1EC-4638-A032-F43DB91AC2CC}"/>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168021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E4CB0-F860-4D0D-86ED-2BEDD3EB0A0E}"/>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Basic Terminologies of Probability : Event</a:t>
            </a:r>
            <a:endParaRPr lang="en-US" dirty="0"/>
          </a:p>
        </p:txBody>
      </p:sp>
      <p:sp>
        <p:nvSpPr>
          <p:cNvPr id="3" name="Content Placeholder 2">
            <a:extLst>
              <a:ext uri="{FF2B5EF4-FFF2-40B4-BE49-F238E27FC236}">
                <a16:creationId xmlns:a16="http://schemas.microsoft.com/office/drawing/2014/main" id="{FEDFE9F4-F246-4EBB-A087-191A7FDB1CBD}"/>
              </a:ext>
            </a:extLst>
          </p:cNvPr>
          <p:cNvSpPr>
            <a:spLocks noGrp="1"/>
          </p:cNvSpPr>
          <p:nvPr>
            <p:ph idx="1"/>
          </p:nvPr>
        </p:nvSpPr>
        <p:spPr/>
        <p:txBody>
          <a:bodyPr>
            <a:normAutofit/>
          </a:bodyPr>
          <a:lstStyle/>
          <a:p>
            <a:r>
              <a:rPr lang="en-US" dirty="0"/>
              <a:t>A subset of a sample space is called an </a:t>
            </a:r>
            <a:r>
              <a:rPr lang="en-US" b="1" dirty="0"/>
              <a:t>event</a:t>
            </a:r>
            <a:r>
              <a:rPr lang="en-US" dirty="0"/>
              <a:t>. </a:t>
            </a:r>
          </a:p>
          <a:p>
            <a:r>
              <a:rPr lang="en-US" dirty="0"/>
              <a:t>Simple events are the I-element subsets of the sample space. </a:t>
            </a:r>
          </a:p>
          <a:p>
            <a:r>
              <a:rPr lang="en-US" dirty="0"/>
              <a:t>We denote events by capital letters. </a:t>
            </a:r>
          </a:p>
          <a:p>
            <a:r>
              <a:rPr lang="en-US" dirty="0"/>
              <a:t>For the dice-tossing experiment, the simple events are {I}, {2}, {3}, {4}, {5}, {6}. </a:t>
            </a:r>
          </a:p>
          <a:p>
            <a:r>
              <a:rPr lang="en-US" dirty="0"/>
              <a:t>Some other events in this sample space are: </a:t>
            </a:r>
          </a:p>
          <a:p>
            <a:r>
              <a:rPr lang="en-US" dirty="0"/>
              <a:t>An even number is rolled, E = {2,4,6} </a:t>
            </a:r>
          </a:p>
          <a:p>
            <a:r>
              <a:rPr lang="en-US" dirty="0"/>
              <a:t>An odd number is rolled, 0 = {I, 3, 5}</a:t>
            </a:r>
          </a:p>
        </p:txBody>
      </p:sp>
      <mc:AlternateContent xmlns:mc="http://schemas.openxmlformats.org/markup-compatibility/2006" xmlns:am3d="http://schemas.microsoft.com/office/drawing/2017/model3d">
        <mc:Choice Requires="am3d">
          <p:graphicFrame>
            <p:nvGraphicFramePr>
              <p:cNvPr id="4" name="3D Model 3" descr="Himalayan Persian">
                <a:extLst>
                  <a:ext uri="{FF2B5EF4-FFF2-40B4-BE49-F238E27FC236}">
                    <a16:creationId xmlns:a16="http://schemas.microsoft.com/office/drawing/2014/main" id="{0D98BBCE-E31E-4FB6-A987-FF776D05FE55}"/>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imalayan Persian">
                <a:extLst>
                  <a:ext uri="{FF2B5EF4-FFF2-40B4-BE49-F238E27FC236}">
                    <a16:creationId xmlns:a16="http://schemas.microsoft.com/office/drawing/2014/main" id="{0D98BBCE-E31E-4FB6-A987-FF776D05FE55}"/>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97592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C8AB-2571-477C-B82C-AE7894314ECC}"/>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1</a:t>
            </a:r>
            <a:r>
              <a:rPr lang="en-US" b="1" baseline="30000" dirty="0">
                <a:latin typeface="Times New Roman" panose="02020603050405020304" pitchFamily="18" charset="0"/>
                <a:cs typeface="Times New Roman" panose="02020603050405020304" pitchFamily="18" charset="0"/>
              </a:rPr>
              <a:t>st</a:t>
            </a:r>
            <a:r>
              <a:rPr lang="en-US" b="1" dirty="0">
                <a:latin typeface="Times New Roman" panose="02020603050405020304" pitchFamily="18" charset="0"/>
                <a:cs typeface="Times New Roman" panose="02020603050405020304" pitchFamily="18" charset="0"/>
              </a:rPr>
              <a:t> Example of Probability : 1 Coin Tossing</a:t>
            </a:r>
          </a:p>
        </p:txBody>
      </p:sp>
      <p:pic>
        <p:nvPicPr>
          <p:cNvPr id="11" name="Content Placeholder 10">
            <a:extLst>
              <a:ext uri="{FF2B5EF4-FFF2-40B4-BE49-F238E27FC236}">
                <a16:creationId xmlns:a16="http://schemas.microsoft.com/office/drawing/2014/main" id="{9AEDF087-5218-4F4A-AAF5-0676CD88D0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9913" y="2118280"/>
            <a:ext cx="5102087" cy="4267200"/>
          </a:xfrm>
        </p:spPr>
      </p:pic>
      <p:sp>
        <p:nvSpPr>
          <p:cNvPr id="12" name="TextBox 11">
            <a:extLst>
              <a:ext uri="{FF2B5EF4-FFF2-40B4-BE49-F238E27FC236}">
                <a16:creationId xmlns:a16="http://schemas.microsoft.com/office/drawing/2014/main" id="{86A7FC64-D083-479D-AC02-05415861D522}"/>
              </a:ext>
            </a:extLst>
          </p:cNvPr>
          <p:cNvSpPr txBox="1"/>
          <p:nvPr/>
        </p:nvSpPr>
        <p:spPr>
          <a:xfrm>
            <a:off x="1490869" y="1719818"/>
            <a:ext cx="9210261" cy="369332"/>
          </a:xfrm>
          <a:prstGeom prst="rect">
            <a:avLst/>
          </a:prstGeom>
          <a:noFill/>
        </p:spPr>
        <p:txBody>
          <a:bodyPr wrap="square" rtlCol="0">
            <a:spAutoFit/>
          </a:bodyPr>
          <a:lstStyle/>
          <a:p>
            <a:r>
              <a:rPr lang="en-US" b="1" i="0" dirty="0">
                <a:solidFill>
                  <a:srgbClr val="21242C"/>
                </a:solidFill>
                <a:effectLst/>
                <a:latin typeface="Lato"/>
              </a:rPr>
              <a:t>Probability of an event = (# of ways it can happen) / (total number of outcomes)</a:t>
            </a:r>
            <a:endParaRPr lang="en-US" dirty="0"/>
          </a:p>
        </p:txBody>
      </p:sp>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757BD06E-5553-4328-9F3C-71EC14F99DFB}"/>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757BD06E-5553-4328-9F3C-71EC14F99DFB}"/>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259370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FF482-A869-4984-968E-36EAFE93E98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2</a:t>
            </a:r>
            <a:r>
              <a:rPr lang="en-US" b="1" baseline="30000" dirty="0">
                <a:latin typeface="Times New Roman" panose="02020603050405020304" pitchFamily="18" charset="0"/>
                <a:cs typeface="Times New Roman" panose="02020603050405020304" pitchFamily="18" charset="0"/>
              </a:rPr>
              <a:t>nd</a:t>
            </a:r>
            <a:r>
              <a:rPr lang="en-US" b="1" dirty="0">
                <a:latin typeface="Times New Roman" panose="02020603050405020304" pitchFamily="18" charset="0"/>
                <a:cs typeface="Times New Roman" panose="02020603050405020304" pitchFamily="18" charset="0"/>
              </a:rPr>
              <a:t> Example of Probability : Rolling 1 Dice</a:t>
            </a:r>
            <a:endParaRPr lang="en-US" dirty="0"/>
          </a:p>
        </p:txBody>
      </p:sp>
      <p:sp>
        <p:nvSpPr>
          <p:cNvPr id="3" name="Content Placeholder 2">
            <a:extLst>
              <a:ext uri="{FF2B5EF4-FFF2-40B4-BE49-F238E27FC236}">
                <a16:creationId xmlns:a16="http://schemas.microsoft.com/office/drawing/2014/main" id="{3734A5F0-7B22-461C-A30F-809CC5661CF1}"/>
              </a:ext>
            </a:extLst>
          </p:cNvPr>
          <p:cNvSpPr>
            <a:spLocks noGrp="1"/>
          </p:cNvSpPr>
          <p:nvPr>
            <p:ph idx="1"/>
          </p:nvPr>
        </p:nvSpPr>
        <p:spPr/>
        <p:txBody>
          <a:bodyPr/>
          <a:lstStyle/>
          <a:p>
            <a:r>
              <a:rPr lang="en-US" b="0" i="0" dirty="0">
                <a:solidFill>
                  <a:srgbClr val="21242C"/>
                </a:solidFill>
                <a:effectLst/>
                <a:latin typeface="Lato"/>
              </a:rPr>
              <a:t>There are six different outcomes.</a:t>
            </a:r>
          </a:p>
          <a:p>
            <a:pPr marL="0" indent="0">
              <a:buNone/>
            </a:pPr>
            <a:endParaRPr lang="en-US" b="0" i="0" dirty="0">
              <a:solidFill>
                <a:srgbClr val="21242C"/>
              </a:solidFill>
              <a:effectLst/>
              <a:latin typeface="Lato"/>
            </a:endParaRPr>
          </a:p>
          <a:p>
            <a:pPr marL="0" indent="0">
              <a:buNone/>
            </a:pPr>
            <a:endParaRPr lang="en-US" dirty="0"/>
          </a:p>
        </p:txBody>
      </p:sp>
      <p:pic>
        <p:nvPicPr>
          <p:cNvPr id="7" name="Picture 6">
            <a:extLst>
              <a:ext uri="{FF2B5EF4-FFF2-40B4-BE49-F238E27FC236}">
                <a16:creationId xmlns:a16="http://schemas.microsoft.com/office/drawing/2014/main" id="{6E3FABC0-E220-4A29-81EF-F47B2B49CD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008" y="3004921"/>
            <a:ext cx="3313458" cy="2985097"/>
          </a:xfrm>
          <a:prstGeom prst="rect">
            <a:avLst/>
          </a:prstGeom>
        </p:spPr>
      </p:pic>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DBA07FFC-389D-4D63-A55F-B2C462394ED4}"/>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DBA07FFC-389D-4D63-A55F-B2C462394ED4}"/>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397056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6C79D-1B87-46D9-8CF4-CB38D38EA8B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2</a:t>
            </a:r>
            <a:r>
              <a:rPr lang="en-US" b="1" baseline="30000" dirty="0">
                <a:latin typeface="Times New Roman" panose="02020603050405020304" pitchFamily="18" charset="0"/>
                <a:cs typeface="Times New Roman" panose="02020603050405020304" pitchFamily="18" charset="0"/>
              </a:rPr>
              <a:t>nd</a:t>
            </a:r>
            <a:r>
              <a:rPr lang="en-US" b="1" dirty="0">
                <a:latin typeface="Times New Roman" panose="02020603050405020304" pitchFamily="18" charset="0"/>
                <a:cs typeface="Times New Roman" panose="02020603050405020304" pitchFamily="18" charset="0"/>
              </a:rPr>
              <a:t> Example of Probability : Rolling 1 Dice</a:t>
            </a:r>
            <a:endParaRPr lang="en-US" dirty="0"/>
          </a:p>
        </p:txBody>
      </p:sp>
      <p:sp>
        <p:nvSpPr>
          <p:cNvPr id="3" name="Content Placeholder 2">
            <a:extLst>
              <a:ext uri="{FF2B5EF4-FFF2-40B4-BE49-F238E27FC236}">
                <a16:creationId xmlns:a16="http://schemas.microsoft.com/office/drawing/2014/main" id="{378E2F9A-4637-4110-B9C9-0195DC421CA8}"/>
              </a:ext>
            </a:extLst>
          </p:cNvPr>
          <p:cNvSpPr>
            <a:spLocks noGrp="1"/>
          </p:cNvSpPr>
          <p:nvPr>
            <p:ph idx="1"/>
          </p:nvPr>
        </p:nvSpPr>
        <p:spPr/>
        <p:txBody>
          <a:bodyPr/>
          <a:lstStyle/>
          <a:p>
            <a:r>
              <a:rPr lang="en-US" b="0" i="0" dirty="0">
                <a:solidFill>
                  <a:srgbClr val="21242C"/>
                </a:solidFill>
                <a:effectLst/>
                <a:latin typeface="Lato"/>
              </a:rPr>
              <a:t>What’s the probability of rolling a one?   </a:t>
            </a:r>
            <a:endParaRPr lang="en-US" dirty="0"/>
          </a:p>
        </p:txBody>
      </p:sp>
      <p:pic>
        <p:nvPicPr>
          <p:cNvPr id="7" name="Picture 6">
            <a:extLst>
              <a:ext uri="{FF2B5EF4-FFF2-40B4-BE49-F238E27FC236}">
                <a16:creationId xmlns:a16="http://schemas.microsoft.com/office/drawing/2014/main" id="{4136C36C-2B3F-4EA6-B083-7354DCCFB0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2521" y="1441165"/>
            <a:ext cx="3313458" cy="2985097"/>
          </a:xfrm>
          <a:prstGeom prst="rect">
            <a:avLst/>
          </a:prstGeom>
        </p:spPr>
      </p:pic>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30CFEF2D-F8E6-4152-B583-04784B1A25EC}"/>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30CFEF2D-F8E6-4152-B583-04784B1A25EC}"/>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279161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6C79D-1B87-46D9-8CF4-CB38D38EA8B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2</a:t>
            </a:r>
            <a:r>
              <a:rPr lang="en-US" b="1" baseline="30000" dirty="0">
                <a:latin typeface="Times New Roman" panose="02020603050405020304" pitchFamily="18" charset="0"/>
                <a:cs typeface="Times New Roman" panose="02020603050405020304" pitchFamily="18" charset="0"/>
              </a:rPr>
              <a:t>nd</a:t>
            </a:r>
            <a:r>
              <a:rPr lang="en-US" b="1" dirty="0">
                <a:latin typeface="Times New Roman" panose="02020603050405020304" pitchFamily="18" charset="0"/>
                <a:cs typeface="Times New Roman" panose="02020603050405020304" pitchFamily="18" charset="0"/>
              </a:rPr>
              <a:t> Example of Probability : Rolling 1 Dice</a:t>
            </a:r>
            <a:endParaRPr lang="en-US" dirty="0"/>
          </a:p>
        </p:txBody>
      </p:sp>
      <p:sp>
        <p:nvSpPr>
          <p:cNvPr id="3" name="Content Placeholder 2">
            <a:extLst>
              <a:ext uri="{FF2B5EF4-FFF2-40B4-BE49-F238E27FC236}">
                <a16:creationId xmlns:a16="http://schemas.microsoft.com/office/drawing/2014/main" id="{378E2F9A-4637-4110-B9C9-0195DC421CA8}"/>
              </a:ext>
            </a:extLst>
          </p:cNvPr>
          <p:cNvSpPr>
            <a:spLocks noGrp="1"/>
          </p:cNvSpPr>
          <p:nvPr>
            <p:ph idx="1"/>
          </p:nvPr>
        </p:nvSpPr>
        <p:spPr/>
        <p:txBody>
          <a:bodyPr/>
          <a:lstStyle/>
          <a:p>
            <a:r>
              <a:rPr lang="en-US" b="0" i="0" dirty="0">
                <a:solidFill>
                  <a:srgbClr val="21242C"/>
                </a:solidFill>
                <a:effectLst/>
                <a:latin typeface="Lato"/>
              </a:rPr>
              <a:t>What’s the probability of rolling a one?   </a:t>
            </a:r>
            <a:endParaRPr lang="en-US" dirty="0"/>
          </a:p>
        </p:txBody>
      </p:sp>
      <p:pic>
        <p:nvPicPr>
          <p:cNvPr id="7" name="Picture 6">
            <a:extLst>
              <a:ext uri="{FF2B5EF4-FFF2-40B4-BE49-F238E27FC236}">
                <a16:creationId xmlns:a16="http://schemas.microsoft.com/office/drawing/2014/main" id="{4136C36C-2B3F-4EA6-B083-7354DCCFB0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5471" y="2766728"/>
            <a:ext cx="3313458" cy="2985097"/>
          </a:xfrm>
          <a:prstGeom prst="rect">
            <a:avLst/>
          </a:prstGeom>
        </p:spPr>
      </p:pic>
      <p:sp>
        <p:nvSpPr>
          <p:cNvPr id="8" name="TextBox 7">
            <a:extLst>
              <a:ext uri="{FF2B5EF4-FFF2-40B4-BE49-F238E27FC236}">
                <a16:creationId xmlns:a16="http://schemas.microsoft.com/office/drawing/2014/main" id="{30E35694-87AD-4AF4-B6A3-827DE534D8CC}"/>
              </a:ext>
            </a:extLst>
          </p:cNvPr>
          <p:cNvSpPr txBox="1"/>
          <p:nvPr/>
        </p:nvSpPr>
        <p:spPr>
          <a:xfrm>
            <a:off x="838200" y="2397396"/>
            <a:ext cx="8971722" cy="369332"/>
          </a:xfrm>
          <a:prstGeom prst="rect">
            <a:avLst/>
          </a:prstGeom>
          <a:noFill/>
        </p:spPr>
        <p:txBody>
          <a:bodyPr wrap="square">
            <a:spAutoFit/>
          </a:bodyPr>
          <a:lstStyle/>
          <a:p>
            <a:r>
              <a:rPr lang="en-US" b="1" i="0" dirty="0">
                <a:solidFill>
                  <a:srgbClr val="21242C"/>
                </a:solidFill>
                <a:effectLst/>
                <a:latin typeface="Lato"/>
              </a:rPr>
              <a:t>Probability of an event = (# of ways it can happen) / (total number of outcomes)</a:t>
            </a:r>
            <a:endParaRPr lang="en-US" dirty="0"/>
          </a:p>
        </p:txBody>
      </p:sp>
      <p:sp>
        <p:nvSpPr>
          <p:cNvPr id="9" name="TextBox 8">
            <a:extLst>
              <a:ext uri="{FF2B5EF4-FFF2-40B4-BE49-F238E27FC236}">
                <a16:creationId xmlns:a16="http://schemas.microsoft.com/office/drawing/2014/main" id="{06B9CFA0-4178-417C-BF95-8454BB3E2025}"/>
              </a:ext>
            </a:extLst>
          </p:cNvPr>
          <p:cNvSpPr txBox="1"/>
          <p:nvPr/>
        </p:nvSpPr>
        <p:spPr>
          <a:xfrm>
            <a:off x="2266122" y="3429000"/>
            <a:ext cx="3538330"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P(1) = 1 / 6</a:t>
            </a:r>
          </a:p>
        </p:txBody>
      </p:sp>
      <mc:AlternateContent xmlns:mc="http://schemas.openxmlformats.org/markup-compatibility/2006" xmlns:am3d="http://schemas.microsoft.com/office/drawing/2017/model3d">
        <mc:Choice Requires="am3d">
          <p:graphicFrame>
            <p:nvGraphicFramePr>
              <p:cNvPr id="10" name="3D Model 9" descr="Himalayan Persian">
                <a:extLst>
                  <a:ext uri="{FF2B5EF4-FFF2-40B4-BE49-F238E27FC236}">
                    <a16:creationId xmlns:a16="http://schemas.microsoft.com/office/drawing/2014/main" id="{4177CB5B-9276-4723-B32A-C2A1E5EB774E}"/>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Model 9" descr="Himalayan Persian">
                <a:extLst>
                  <a:ext uri="{FF2B5EF4-FFF2-40B4-BE49-F238E27FC236}">
                    <a16:creationId xmlns:a16="http://schemas.microsoft.com/office/drawing/2014/main" id="{4177CB5B-9276-4723-B32A-C2A1E5EB774E}"/>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182383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0"/>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0"/>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0"/>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0"/>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0"/>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6C79D-1B87-46D9-8CF4-CB38D38EA8B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2</a:t>
            </a:r>
            <a:r>
              <a:rPr lang="en-US" b="1" baseline="30000" dirty="0">
                <a:latin typeface="Times New Roman" panose="02020603050405020304" pitchFamily="18" charset="0"/>
                <a:cs typeface="Times New Roman" panose="02020603050405020304" pitchFamily="18" charset="0"/>
              </a:rPr>
              <a:t>nd</a:t>
            </a:r>
            <a:r>
              <a:rPr lang="en-US" b="1" dirty="0">
                <a:latin typeface="Times New Roman" panose="02020603050405020304" pitchFamily="18" charset="0"/>
                <a:cs typeface="Times New Roman" panose="02020603050405020304" pitchFamily="18" charset="0"/>
              </a:rPr>
              <a:t> Example of Probability : Rolling 1 Dice</a:t>
            </a:r>
            <a:endParaRPr lang="en-US" dirty="0"/>
          </a:p>
        </p:txBody>
      </p:sp>
      <p:sp>
        <p:nvSpPr>
          <p:cNvPr id="3" name="Content Placeholder 2">
            <a:extLst>
              <a:ext uri="{FF2B5EF4-FFF2-40B4-BE49-F238E27FC236}">
                <a16:creationId xmlns:a16="http://schemas.microsoft.com/office/drawing/2014/main" id="{378E2F9A-4637-4110-B9C9-0195DC421CA8}"/>
              </a:ext>
            </a:extLst>
          </p:cNvPr>
          <p:cNvSpPr>
            <a:spLocks noGrp="1"/>
          </p:cNvSpPr>
          <p:nvPr>
            <p:ph idx="1"/>
          </p:nvPr>
        </p:nvSpPr>
        <p:spPr/>
        <p:txBody>
          <a:bodyPr/>
          <a:lstStyle/>
          <a:p>
            <a:r>
              <a:rPr lang="en-US" b="0" i="0" dirty="0">
                <a:solidFill>
                  <a:srgbClr val="21242C"/>
                </a:solidFill>
                <a:effectLst/>
                <a:latin typeface="Lato"/>
              </a:rPr>
              <a:t>What’s the probability of rolling a one or a six?</a:t>
            </a:r>
            <a:endParaRPr lang="en-US" dirty="0"/>
          </a:p>
        </p:txBody>
      </p:sp>
      <p:pic>
        <p:nvPicPr>
          <p:cNvPr id="7" name="Picture 6">
            <a:extLst>
              <a:ext uri="{FF2B5EF4-FFF2-40B4-BE49-F238E27FC236}">
                <a16:creationId xmlns:a16="http://schemas.microsoft.com/office/drawing/2014/main" id="{4136C36C-2B3F-4EA6-B083-7354DCCFB0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0342" y="2872400"/>
            <a:ext cx="3313458" cy="2985097"/>
          </a:xfrm>
          <a:prstGeom prst="rect">
            <a:avLst/>
          </a:prstGeom>
        </p:spPr>
      </p:pic>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DC20B3F6-C18E-4363-AFFC-FEDA26A37BC4}"/>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DC20B3F6-C18E-4363-AFFC-FEDA26A37BC4}"/>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35980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6C79D-1B87-46D9-8CF4-CB38D38EA8B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2</a:t>
            </a:r>
            <a:r>
              <a:rPr lang="en-US" b="1" baseline="30000" dirty="0">
                <a:latin typeface="Times New Roman" panose="02020603050405020304" pitchFamily="18" charset="0"/>
                <a:cs typeface="Times New Roman" panose="02020603050405020304" pitchFamily="18" charset="0"/>
              </a:rPr>
              <a:t>nd</a:t>
            </a:r>
            <a:r>
              <a:rPr lang="en-US" b="1" dirty="0">
                <a:latin typeface="Times New Roman" panose="02020603050405020304" pitchFamily="18" charset="0"/>
                <a:cs typeface="Times New Roman" panose="02020603050405020304" pitchFamily="18" charset="0"/>
              </a:rPr>
              <a:t> Example of Probability : Rolling 1 Dice</a:t>
            </a:r>
            <a:endParaRPr lang="en-US" dirty="0"/>
          </a:p>
        </p:txBody>
      </p:sp>
      <p:sp>
        <p:nvSpPr>
          <p:cNvPr id="3" name="Content Placeholder 2">
            <a:extLst>
              <a:ext uri="{FF2B5EF4-FFF2-40B4-BE49-F238E27FC236}">
                <a16:creationId xmlns:a16="http://schemas.microsoft.com/office/drawing/2014/main" id="{378E2F9A-4637-4110-B9C9-0195DC421CA8}"/>
              </a:ext>
            </a:extLst>
          </p:cNvPr>
          <p:cNvSpPr>
            <a:spLocks noGrp="1"/>
          </p:cNvSpPr>
          <p:nvPr>
            <p:ph idx="1"/>
          </p:nvPr>
        </p:nvSpPr>
        <p:spPr/>
        <p:txBody>
          <a:bodyPr/>
          <a:lstStyle/>
          <a:p>
            <a:r>
              <a:rPr lang="en-US" b="0" i="0" dirty="0">
                <a:solidFill>
                  <a:srgbClr val="21242C"/>
                </a:solidFill>
                <a:effectLst/>
                <a:latin typeface="Lato"/>
              </a:rPr>
              <a:t>What’s the probability of rolling a one?   </a:t>
            </a:r>
            <a:endParaRPr lang="en-US" dirty="0"/>
          </a:p>
        </p:txBody>
      </p:sp>
      <p:pic>
        <p:nvPicPr>
          <p:cNvPr id="7" name="Picture 6">
            <a:extLst>
              <a:ext uri="{FF2B5EF4-FFF2-40B4-BE49-F238E27FC236}">
                <a16:creationId xmlns:a16="http://schemas.microsoft.com/office/drawing/2014/main" id="{4136C36C-2B3F-4EA6-B083-7354DCCFB0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5471" y="2766728"/>
            <a:ext cx="3313458" cy="2985097"/>
          </a:xfrm>
          <a:prstGeom prst="rect">
            <a:avLst/>
          </a:prstGeom>
        </p:spPr>
      </p:pic>
      <p:sp>
        <p:nvSpPr>
          <p:cNvPr id="8" name="TextBox 7">
            <a:extLst>
              <a:ext uri="{FF2B5EF4-FFF2-40B4-BE49-F238E27FC236}">
                <a16:creationId xmlns:a16="http://schemas.microsoft.com/office/drawing/2014/main" id="{30E35694-87AD-4AF4-B6A3-827DE534D8CC}"/>
              </a:ext>
            </a:extLst>
          </p:cNvPr>
          <p:cNvSpPr txBox="1"/>
          <p:nvPr/>
        </p:nvSpPr>
        <p:spPr>
          <a:xfrm>
            <a:off x="838200" y="2397396"/>
            <a:ext cx="8971722" cy="369332"/>
          </a:xfrm>
          <a:prstGeom prst="rect">
            <a:avLst/>
          </a:prstGeom>
          <a:noFill/>
        </p:spPr>
        <p:txBody>
          <a:bodyPr wrap="square">
            <a:spAutoFit/>
          </a:bodyPr>
          <a:lstStyle/>
          <a:p>
            <a:r>
              <a:rPr lang="en-US" b="1" i="0" dirty="0">
                <a:solidFill>
                  <a:srgbClr val="21242C"/>
                </a:solidFill>
                <a:effectLst/>
                <a:latin typeface="Lato"/>
              </a:rPr>
              <a:t>Probability of an event = (# of ways it can happen) / (total number of outcomes)</a:t>
            </a:r>
            <a:endParaRPr lang="en-US" dirty="0"/>
          </a:p>
        </p:txBody>
      </p:sp>
      <p:sp>
        <p:nvSpPr>
          <p:cNvPr id="9" name="TextBox 8">
            <a:extLst>
              <a:ext uri="{FF2B5EF4-FFF2-40B4-BE49-F238E27FC236}">
                <a16:creationId xmlns:a16="http://schemas.microsoft.com/office/drawing/2014/main" id="{06B9CFA0-4178-417C-BF95-8454BB3E2025}"/>
              </a:ext>
            </a:extLst>
          </p:cNvPr>
          <p:cNvSpPr txBox="1"/>
          <p:nvPr/>
        </p:nvSpPr>
        <p:spPr>
          <a:xfrm>
            <a:off x="838200" y="3429000"/>
            <a:ext cx="4966252" cy="341632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P(1 or 6) = 2 / 6</a:t>
            </a:r>
          </a:p>
          <a:p>
            <a:r>
              <a:rPr lang="en-US" sz="5400" b="1" dirty="0">
                <a:latin typeface="Times New Roman" panose="02020603050405020304" pitchFamily="18" charset="0"/>
                <a:cs typeface="Times New Roman" panose="02020603050405020304" pitchFamily="18" charset="0"/>
              </a:rPr>
              <a:t>P(1 or 6) = 1 / 3</a:t>
            </a:r>
          </a:p>
          <a:p>
            <a:endParaRPr lang="en-US" sz="5400" b="1" dirty="0">
              <a:latin typeface="Times New Roman" panose="02020603050405020304" pitchFamily="18" charset="0"/>
              <a:cs typeface="Times New Roman" panose="02020603050405020304" pitchFamily="18" charset="0"/>
            </a:endParaRPr>
          </a:p>
          <a:p>
            <a:endParaRPr lang="en-US" sz="5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m3d="http://schemas.microsoft.com/office/drawing/2017/model3d">
        <mc:Choice Requires="am3d">
          <p:graphicFrame>
            <p:nvGraphicFramePr>
              <p:cNvPr id="10" name="3D Model 9" descr="Himalayan Persian">
                <a:extLst>
                  <a:ext uri="{FF2B5EF4-FFF2-40B4-BE49-F238E27FC236}">
                    <a16:creationId xmlns:a16="http://schemas.microsoft.com/office/drawing/2014/main" id="{90527D10-3C67-45D6-A672-56F5FF7CFDE2}"/>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Model 9" descr="Himalayan Persian">
                <a:extLst>
                  <a:ext uri="{FF2B5EF4-FFF2-40B4-BE49-F238E27FC236}">
                    <a16:creationId xmlns:a16="http://schemas.microsoft.com/office/drawing/2014/main" id="{90527D10-3C67-45D6-A672-56F5FF7CFDE2}"/>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9032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0"/>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0"/>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0"/>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0"/>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0"/>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6C79D-1B87-46D9-8CF4-CB38D38EA8B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2</a:t>
            </a:r>
            <a:r>
              <a:rPr lang="en-US" b="1" baseline="30000" dirty="0">
                <a:latin typeface="Times New Roman" panose="02020603050405020304" pitchFamily="18" charset="0"/>
                <a:cs typeface="Times New Roman" panose="02020603050405020304" pitchFamily="18" charset="0"/>
              </a:rPr>
              <a:t>nd</a:t>
            </a:r>
            <a:r>
              <a:rPr lang="en-US" b="1" dirty="0">
                <a:latin typeface="Times New Roman" panose="02020603050405020304" pitchFamily="18" charset="0"/>
                <a:cs typeface="Times New Roman" panose="02020603050405020304" pitchFamily="18" charset="0"/>
              </a:rPr>
              <a:t> Example of Probability : Rolling 1 Dice</a:t>
            </a:r>
            <a:endParaRPr lang="en-US" dirty="0"/>
          </a:p>
        </p:txBody>
      </p:sp>
      <p:sp>
        <p:nvSpPr>
          <p:cNvPr id="3" name="Content Placeholder 2">
            <a:extLst>
              <a:ext uri="{FF2B5EF4-FFF2-40B4-BE49-F238E27FC236}">
                <a16:creationId xmlns:a16="http://schemas.microsoft.com/office/drawing/2014/main" id="{378E2F9A-4637-4110-B9C9-0195DC421CA8}"/>
              </a:ext>
            </a:extLst>
          </p:cNvPr>
          <p:cNvSpPr>
            <a:spLocks noGrp="1"/>
          </p:cNvSpPr>
          <p:nvPr>
            <p:ph idx="1"/>
          </p:nvPr>
        </p:nvSpPr>
        <p:spPr/>
        <p:txBody>
          <a:bodyPr/>
          <a:lstStyle/>
          <a:p>
            <a:r>
              <a:rPr lang="en-US" b="0" i="0" dirty="0">
                <a:solidFill>
                  <a:srgbClr val="21242C"/>
                </a:solidFill>
                <a:effectLst/>
                <a:latin typeface="Lato"/>
              </a:rPr>
              <a:t>What’s the probability of rolling an even number (i.e., rolling a two, four or a six)?</a:t>
            </a:r>
            <a:endParaRPr lang="en-US" dirty="0"/>
          </a:p>
        </p:txBody>
      </p:sp>
      <p:pic>
        <p:nvPicPr>
          <p:cNvPr id="7" name="Picture 6">
            <a:extLst>
              <a:ext uri="{FF2B5EF4-FFF2-40B4-BE49-F238E27FC236}">
                <a16:creationId xmlns:a16="http://schemas.microsoft.com/office/drawing/2014/main" id="{4136C36C-2B3F-4EA6-B083-7354DCCFB0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0342" y="2872400"/>
            <a:ext cx="3313458" cy="2985097"/>
          </a:xfrm>
          <a:prstGeom prst="rect">
            <a:avLst/>
          </a:prstGeom>
        </p:spPr>
      </p:pic>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DB26E157-7124-4B00-B232-5FF72A1CFF6C}"/>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DB26E157-7124-4B00-B232-5FF72A1CFF6C}"/>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35258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a:xfrm>
            <a:off x="4055167" y="1391479"/>
            <a:ext cx="9104242" cy="2690191"/>
          </a:xfrm>
        </p:spPr>
        <p:txBody>
          <a:bodyPr>
            <a:normAutofit fontScale="90000"/>
          </a:bodyPr>
          <a:lstStyle/>
          <a:p>
            <a:pPr algn="ctr"/>
            <a:br>
              <a:rPr lang="en-US" sz="6000" b="1" dirty="0">
                <a:latin typeface="Times New Roman" panose="02020603050405020304" pitchFamily="18" charset="0"/>
                <a:cs typeface="Times New Roman" panose="02020603050405020304" pitchFamily="18" charset="0"/>
              </a:rPr>
            </a:br>
            <a:br>
              <a:rPr lang="en-US" sz="6000" b="1" dirty="0">
                <a:latin typeface="Times New Roman" panose="02020603050405020304" pitchFamily="18" charset="0"/>
                <a:cs typeface="Times New Roman" panose="02020603050405020304" pitchFamily="18" charset="0"/>
              </a:rPr>
            </a:br>
            <a:r>
              <a:rPr lang="en-US" sz="4400" b="1" dirty="0">
                <a:latin typeface="Times New Roman" panose="02020603050405020304" pitchFamily="18" charset="0"/>
                <a:cs typeface="Times New Roman" panose="02020603050405020304" pitchFamily="18" charset="0"/>
              </a:rPr>
              <a:t>Lecture 27 and 28</a:t>
            </a:r>
            <a:br>
              <a:rPr lang="en-US" sz="4400" b="1" dirty="0">
                <a:latin typeface="Times New Roman" panose="02020603050405020304" pitchFamily="18" charset="0"/>
                <a:cs typeface="Times New Roman" panose="02020603050405020304" pitchFamily="18" charset="0"/>
              </a:rPr>
            </a:br>
            <a:r>
              <a:rPr lang="en-US" sz="3100" b="1" dirty="0">
                <a:latin typeface="Times New Roman" panose="02020603050405020304" pitchFamily="18" charset="0"/>
                <a:cs typeface="Times New Roman" panose="02020603050405020304" pitchFamily="18" charset="0"/>
              </a:rPr>
              <a:t>DISCRETE STRUCTURE</a:t>
            </a:r>
            <a:endParaRPr lang="en-US" sz="3100"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lstStyle/>
          <a:p>
            <a:r>
              <a:rPr lang="en-US" dirty="0">
                <a:solidFill>
                  <a:srgbClr val="FFFFFF"/>
                </a:solidFill>
              </a:rPr>
              <a:t>SARA SHAFIQUE</a:t>
            </a:r>
          </a:p>
          <a:p>
            <a:endParaRPr lang="en-US" dirty="0"/>
          </a:p>
        </p:txBody>
      </p:sp>
    </p:spTree>
    <p:extLst>
      <p:ext uri="{BB962C8B-B14F-4D97-AF65-F5344CB8AC3E}">
        <p14:creationId xmlns:p14="http://schemas.microsoft.com/office/powerpoint/2010/main" val="6901325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6C79D-1B87-46D9-8CF4-CB38D38EA8B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2</a:t>
            </a:r>
            <a:r>
              <a:rPr lang="en-US" b="1" baseline="30000" dirty="0">
                <a:latin typeface="Times New Roman" panose="02020603050405020304" pitchFamily="18" charset="0"/>
                <a:cs typeface="Times New Roman" panose="02020603050405020304" pitchFamily="18" charset="0"/>
              </a:rPr>
              <a:t>nd</a:t>
            </a:r>
            <a:r>
              <a:rPr lang="en-US" b="1" dirty="0">
                <a:latin typeface="Times New Roman" panose="02020603050405020304" pitchFamily="18" charset="0"/>
                <a:cs typeface="Times New Roman" panose="02020603050405020304" pitchFamily="18" charset="0"/>
              </a:rPr>
              <a:t> Example of Probability : Rolling 1 Dice</a:t>
            </a:r>
            <a:endParaRPr lang="en-US" dirty="0"/>
          </a:p>
        </p:txBody>
      </p:sp>
      <p:sp>
        <p:nvSpPr>
          <p:cNvPr id="3" name="Content Placeholder 2">
            <a:extLst>
              <a:ext uri="{FF2B5EF4-FFF2-40B4-BE49-F238E27FC236}">
                <a16:creationId xmlns:a16="http://schemas.microsoft.com/office/drawing/2014/main" id="{378E2F9A-4637-4110-B9C9-0195DC421CA8}"/>
              </a:ext>
            </a:extLst>
          </p:cNvPr>
          <p:cNvSpPr>
            <a:spLocks noGrp="1"/>
          </p:cNvSpPr>
          <p:nvPr>
            <p:ph idx="1"/>
          </p:nvPr>
        </p:nvSpPr>
        <p:spPr/>
        <p:txBody>
          <a:bodyPr/>
          <a:lstStyle/>
          <a:p>
            <a:r>
              <a:rPr lang="en-US" b="0" i="0" dirty="0">
                <a:solidFill>
                  <a:srgbClr val="21242C"/>
                </a:solidFill>
                <a:effectLst/>
                <a:latin typeface="Lato"/>
              </a:rPr>
              <a:t>What’s the probability of rolling a one?   </a:t>
            </a:r>
            <a:endParaRPr lang="en-US" dirty="0"/>
          </a:p>
        </p:txBody>
      </p:sp>
      <p:pic>
        <p:nvPicPr>
          <p:cNvPr id="7" name="Picture 6">
            <a:extLst>
              <a:ext uri="{FF2B5EF4-FFF2-40B4-BE49-F238E27FC236}">
                <a16:creationId xmlns:a16="http://schemas.microsoft.com/office/drawing/2014/main" id="{4136C36C-2B3F-4EA6-B083-7354DCCFB0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5471" y="2766728"/>
            <a:ext cx="3313458" cy="2985097"/>
          </a:xfrm>
          <a:prstGeom prst="rect">
            <a:avLst/>
          </a:prstGeom>
        </p:spPr>
      </p:pic>
      <p:sp>
        <p:nvSpPr>
          <p:cNvPr id="8" name="TextBox 7">
            <a:extLst>
              <a:ext uri="{FF2B5EF4-FFF2-40B4-BE49-F238E27FC236}">
                <a16:creationId xmlns:a16="http://schemas.microsoft.com/office/drawing/2014/main" id="{30E35694-87AD-4AF4-B6A3-827DE534D8CC}"/>
              </a:ext>
            </a:extLst>
          </p:cNvPr>
          <p:cNvSpPr txBox="1"/>
          <p:nvPr/>
        </p:nvSpPr>
        <p:spPr>
          <a:xfrm>
            <a:off x="838200" y="2397396"/>
            <a:ext cx="8971722" cy="369332"/>
          </a:xfrm>
          <a:prstGeom prst="rect">
            <a:avLst/>
          </a:prstGeom>
          <a:noFill/>
        </p:spPr>
        <p:txBody>
          <a:bodyPr wrap="square">
            <a:spAutoFit/>
          </a:bodyPr>
          <a:lstStyle/>
          <a:p>
            <a:r>
              <a:rPr lang="en-US" b="1" i="0" dirty="0">
                <a:solidFill>
                  <a:srgbClr val="21242C"/>
                </a:solidFill>
                <a:effectLst/>
                <a:latin typeface="Lato"/>
              </a:rPr>
              <a:t>Probability of an event = (# of ways it can happen) / (total number of outcomes)</a:t>
            </a:r>
            <a:endParaRPr lang="en-US" dirty="0"/>
          </a:p>
        </p:txBody>
      </p:sp>
      <p:sp>
        <p:nvSpPr>
          <p:cNvPr id="9" name="TextBox 8">
            <a:extLst>
              <a:ext uri="{FF2B5EF4-FFF2-40B4-BE49-F238E27FC236}">
                <a16:creationId xmlns:a16="http://schemas.microsoft.com/office/drawing/2014/main" id="{06B9CFA0-4178-417C-BF95-8454BB3E2025}"/>
              </a:ext>
            </a:extLst>
          </p:cNvPr>
          <p:cNvSpPr txBox="1"/>
          <p:nvPr/>
        </p:nvSpPr>
        <p:spPr>
          <a:xfrm>
            <a:off x="838200" y="3429000"/>
            <a:ext cx="4966252" cy="4247317"/>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P(even) = 3 / 6</a:t>
            </a:r>
          </a:p>
          <a:p>
            <a:r>
              <a:rPr lang="en-US" sz="5400" b="1" dirty="0">
                <a:latin typeface="Times New Roman" panose="02020603050405020304" pitchFamily="18" charset="0"/>
                <a:cs typeface="Times New Roman" panose="02020603050405020304" pitchFamily="18" charset="0"/>
              </a:rPr>
              <a:t>P(even) = 1/ 2</a:t>
            </a:r>
          </a:p>
          <a:p>
            <a:endParaRPr lang="en-US" sz="5400" b="1" dirty="0">
              <a:latin typeface="Times New Roman" panose="02020603050405020304" pitchFamily="18" charset="0"/>
              <a:cs typeface="Times New Roman" panose="02020603050405020304" pitchFamily="18" charset="0"/>
            </a:endParaRPr>
          </a:p>
          <a:p>
            <a:endParaRPr lang="en-US" sz="5400" b="1" dirty="0">
              <a:latin typeface="Times New Roman" panose="02020603050405020304" pitchFamily="18" charset="0"/>
              <a:cs typeface="Times New Roman" panose="02020603050405020304" pitchFamily="18" charset="0"/>
            </a:endParaRPr>
          </a:p>
          <a:p>
            <a:endParaRPr lang="en-US" sz="5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m3d="http://schemas.microsoft.com/office/drawing/2017/model3d">
        <mc:Choice Requires="am3d">
          <p:graphicFrame>
            <p:nvGraphicFramePr>
              <p:cNvPr id="10" name="3D Model 9" descr="Himalayan Persian">
                <a:extLst>
                  <a:ext uri="{FF2B5EF4-FFF2-40B4-BE49-F238E27FC236}">
                    <a16:creationId xmlns:a16="http://schemas.microsoft.com/office/drawing/2014/main" id="{66522E90-A21B-4B06-8546-200A22449D24}"/>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Model 9" descr="Himalayan Persian">
                <a:extLst>
                  <a:ext uri="{FF2B5EF4-FFF2-40B4-BE49-F238E27FC236}">
                    <a16:creationId xmlns:a16="http://schemas.microsoft.com/office/drawing/2014/main" id="{66522E90-A21B-4B06-8546-200A22449D24}"/>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182862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0"/>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0"/>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0"/>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0"/>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0"/>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2D7DE-D52D-49F3-89C0-1A9E8CEE7BF3}"/>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3</a:t>
            </a:r>
            <a:r>
              <a:rPr lang="en-US" b="1" baseline="30000" dirty="0">
                <a:latin typeface="Times New Roman" panose="02020603050405020304" pitchFamily="18" charset="0"/>
                <a:cs typeface="Times New Roman" panose="02020603050405020304" pitchFamily="18" charset="0"/>
              </a:rPr>
              <a:t>rd</a:t>
            </a:r>
            <a:r>
              <a:rPr lang="en-US" b="1" dirty="0">
                <a:latin typeface="Times New Roman" panose="02020603050405020304" pitchFamily="18" charset="0"/>
                <a:cs typeface="Times New Roman" panose="02020603050405020304" pitchFamily="18" charset="0"/>
              </a:rPr>
              <a:t> Example of Probability</a:t>
            </a:r>
            <a:endParaRPr lang="en-US" dirty="0"/>
          </a:p>
        </p:txBody>
      </p:sp>
      <p:sp>
        <p:nvSpPr>
          <p:cNvPr id="3" name="Content Placeholder 2">
            <a:extLst>
              <a:ext uri="{FF2B5EF4-FFF2-40B4-BE49-F238E27FC236}">
                <a16:creationId xmlns:a16="http://schemas.microsoft.com/office/drawing/2014/main" id="{3AF112E6-4E82-45C7-89A9-F0F8E3077951}"/>
              </a:ext>
            </a:extLst>
          </p:cNvPr>
          <p:cNvSpPr>
            <a:spLocks noGrp="1"/>
          </p:cNvSpPr>
          <p:nvPr>
            <p:ph idx="1"/>
          </p:nvPr>
        </p:nvSpPr>
        <p:spPr/>
        <p:txBody>
          <a:bodyPr/>
          <a:lstStyle/>
          <a:p>
            <a:pPr marL="0" indent="0">
              <a:buNone/>
            </a:pPr>
            <a:r>
              <a:rPr lang="en-US" b="0" i="0" dirty="0">
                <a:solidFill>
                  <a:srgbClr val="333333"/>
                </a:solidFill>
                <a:effectLst/>
                <a:latin typeface="Source Sans Pro" panose="020B0503030403020204" pitchFamily="34" charset="0"/>
              </a:rPr>
              <a:t>There are 6 beads in a bag, 3 are </a:t>
            </a:r>
            <a:r>
              <a:rPr lang="en-US" b="0" i="0" dirty="0">
                <a:solidFill>
                  <a:srgbClr val="FF0000"/>
                </a:solidFill>
                <a:effectLst/>
                <a:latin typeface="Source Sans Pro" panose="020B0503030403020204" pitchFamily="34" charset="0"/>
              </a:rPr>
              <a:t>red</a:t>
            </a:r>
            <a:r>
              <a:rPr lang="en-US" b="0" i="0" dirty="0">
                <a:solidFill>
                  <a:srgbClr val="333333"/>
                </a:solidFill>
                <a:effectLst/>
                <a:latin typeface="Source Sans Pro" panose="020B0503030403020204" pitchFamily="34" charset="0"/>
              </a:rPr>
              <a:t>, 2 are </a:t>
            </a:r>
            <a:r>
              <a:rPr lang="en-US" b="0" i="0" dirty="0">
                <a:solidFill>
                  <a:schemeClr val="accent4">
                    <a:lumMod val="60000"/>
                    <a:lumOff val="40000"/>
                  </a:schemeClr>
                </a:solidFill>
                <a:effectLst/>
                <a:latin typeface="Source Sans Pro" panose="020B0503030403020204" pitchFamily="34" charset="0"/>
              </a:rPr>
              <a:t>yellow</a:t>
            </a:r>
            <a:r>
              <a:rPr lang="en-US" b="0" i="0" dirty="0">
                <a:solidFill>
                  <a:srgbClr val="333333"/>
                </a:solidFill>
                <a:effectLst/>
                <a:latin typeface="Source Sans Pro" panose="020B0503030403020204" pitchFamily="34" charset="0"/>
              </a:rPr>
              <a:t> and 1 is </a:t>
            </a:r>
            <a:r>
              <a:rPr lang="en-US" b="0" i="0" dirty="0">
                <a:solidFill>
                  <a:schemeClr val="accent1"/>
                </a:solidFill>
                <a:effectLst/>
                <a:latin typeface="Source Sans Pro" panose="020B0503030403020204" pitchFamily="34" charset="0"/>
              </a:rPr>
              <a:t>blue</a:t>
            </a:r>
            <a:r>
              <a:rPr lang="en-US" b="0" i="0" dirty="0">
                <a:solidFill>
                  <a:srgbClr val="333333"/>
                </a:solidFill>
                <a:effectLst/>
                <a:latin typeface="Source Sans Pro" panose="020B0503030403020204" pitchFamily="34" charset="0"/>
              </a:rPr>
              <a:t>. What is the probability of picking a </a:t>
            </a:r>
            <a:r>
              <a:rPr lang="en-US" b="0" i="0" dirty="0">
                <a:solidFill>
                  <a:schemeClr val="accent4">
                    <a:lumMod val="60000"/>
                    <a:lumOff val="40000"/>
                  </a:schemeClr>
                </a:solidFill>
                <a:effectLst/>
                <a:latin typeface="Source Sans Pro" panose="020B0503030403020204" pitchFamily="34" charset="0"/>
              </a:rPr>
              <a:t>yellow</a:t>
            </a:r>
            <a:r>
              <a:rPr lang="en-US" b="0" i="0" dirty="0">
                <a:solidFill>
                  <a:srgbClr val="333333"/>
                </a:solidFill>
                <a:effectLst/>
                <a:latin typeface="Source Sans Pro" panose="020B0503030403020204" pitchFamily="34" charset="0"/>
              </a:rPr>
              <a:t>?</a:t>
            </a:r>
          </a:p>
          <a:p>
            <a:pPr marL="0" indent="0">
              <a:buNone/>
            </a:pPr>
            <a:endParaRPr lang="en-US" dirty="0"/>
          </a:p>
        </p:txBody>
      </p:sp>
      <p:pic>
        <p:nvPicPr>
          <p:cNvPr id="7" name="Picture 6">
            <a:extLst>
              <a:ext uri="{FF2B5EF4-FFF2-40B4-BE49-F238E27FC236}">
                <a16:creationId xmlns:a16="http://schemas.microsoft.com/office/drawing/2014/main" id="{7CD63576-3E39-4EE7-A169-E31EBAB55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8635" y="2673626"/>
            <a:ext cx="2286000" cy="3048000"/>
          </a:xfrm>
          <a:prstGeom prst="rect">
            <a:avLst/>
          </a:prstGeom>
        </p:spPr>
      </p:pic>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5EA1BCD9-2696-4D99-9608-D3937CE44A28}"/>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5EA1BCD9-2696-4D99-9608-D3937CE44A28}"/>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348353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2D7DE-D52D-49F3-89C0-1A9E8CEE7BF3}"/>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3</a:t>
            </a:r>
            <a:r>
              <a:rPr lang="en-US" b="1" baseline="30000" dirty="0">
                <a:latin typeface="Times New Roman" panose="02020603050405020304" pitchFamily="18" charset="0"/>
                <a:cs typeface="Times New Roman" panose="02020603050405020304" pitchFamily="18" charset="0"/>
              </a:rPr>
              <a:t>rd</a:t>
            </a:r>
            <a:r>
              <a:rPr lang="en-US" b="1" dirty="0">
                <a:latin typeface="Times New Roman" panose="02020603050405020304" pitchFamily="18" charset="0"/>
                <a:cs typeface="Times New Roman" panose="02020603050405020304" pitchFamily="18" charset="0"/>
              </a:rPr>
              <a:t> Example of Probability</a:t>
            </a:r>
            <a:endParaRPr lang="en-US" dirty="0"/>
          </a:p>
        </p:txBody>
      </p:sp>
      <p:sp>
        <p:nvSpPr>
          <p:cNvPr id="3" name="Content Placeholder 2">
            <a:extLst>
              <a:ext uri="{FF2B5EF4-FFF2-40B4-BE49-F238E27FC236}">
                <a16:creationId xmlns:a16="http://schemas.microsoft.com/office/drawing/2014/main" id="{3AF112E6-4E82-45C7-89A9-F0F8E3077951}"/>
              </a:ext>
            </a:extLst>
          </p:cNvPr>
          <p:cNvSpPr>
            <a:spLocks noGrp="1"/>
          </p:cNvSpPr>
          <p:nvPr>
            <p:ph idx="1"/>
          </p:nvPr>
        </p:nvSpPr>
        <p:spPr/>
        <p:txBody>
          <a:bodyPr/>
          <a:lstStyle/>
          <a:p>
            <a:pPr marL="0" indent="0">
              <a:buNone/>
            </a:pPr>
            <a:r>
              <a:rPr lang="en-US" b="0" i="0" dirty="0">
                <a:solidFill>
                  <a:srgbClr val="333333"/>
                </a:solidFill>
                <a:effectLst/>
                <a:latin typeface="Source Sans Pro" panose="020B0503030403020204" pitchFamily="34" charset="0"/>
              </a:rPr>
              <a:t>There are 6 beads in a bag, 3 are </a:t>
            </a:r>
            <a:r>
              <a:rPr lang="en-US" b="0" i="0" dirty="0">
                <a:solidFill>
                  <a:srgbClr val="FF0000"/>
                </a:solidFill>
                <a:effectLst/>
                <a:latin typeface="Source Sans Pro" panose="020B0503030403020204" pitchFamily="34" charset="0"/>
              </a:rPr>
              <a:t>red</a:t>
            </a:r>
            <a:r>
              <a:rPr lang="en-US" b="0" i="0" dirty="0">
                <a:solidFill>
                  <a:srgbClr val="333333"/>
                </a:solidFill>
                <a:effectLst/>
                <a:latin typeface="Source Sans Pro" panose="020B0503030403020204" pitchFamily="34" charset="0"/>
              </a:rPr>
              <a:t>, 2 are </a:t>
            </a:r>
            <a:r>
              <a:rPr lang="en-US" b="0" i="0" dirty="0">
                <a:solidFill>
                  <a:schemeClr val="accent4">
                    <a:lumMod val="60000"/>
                    <a:lumOff val="40000"/>
                  </a:schemeClr>
                </a:solidFill>
                <a:effectLst/>
                <a:latin typeface="Source Sans Pro" panose="020B0503030403020204" pitchFamily="34" charset="0"/>
              </a:rPr>
              <a:t>yellow</a:t>
            </a:r>
            <a:r>
              <a:rPr lang="en-US" b="0" i="0" dirty="0">
                <a:solidFill>
                  <a:srgbClr val="333333"/>
                </a:solidFill>
                <a:effectLst/>
                <a:latin typeface="Source Sans Pro" panose="020B0503030403020204" pitchFamily="34" charset="0"/>
              </a:rPr>
              <a:t> and 1 is </a:t>
            </a:r>
            <a:r>
              <a:rPr lang="en-US" b="0" i="0" dirty="0">
                <a:solidFill>
                  <a:schemeClr val="accent1"/>
                </a:solidFill>
                <a:effectLst/>
                <a:latin typeface="Source Sans Pro" panose="020B0503030403020204" pitchFamily="34" charset="0"/>
              </a:rPr>
              <a:t>blue</a:t>
            </a:r>
            <a:r>
              <a:rPr lang="en-US" b="0" i="0" dirty="0">
                <a:solidFill>
                  <a:srgbClr val="333333"/>
                </a:solidFill>
                <a:effectLst/>
                <a:latin typeface="Source Sans Pro" panose="020B0503030403020204" pitchFamily="34" charset="0"/>
              </a:rPr>
              <a:t>. What is the probability of picking a </a:t>
            </a:r>
            <a:r>
              <a:rPr lang="en-US" b="0" i="0" dirty="0">
                <a:solidFill>
                  <a:schemeClr val="accent4">
                    <a:lumMod val="60000"/>
                    <a:lumOff val="40000"/>
                  </a:schemeClr>
                </a:solidFill>
                <a:effectLst/>
                <a:latin typeface="Source Sans Pro" panose="020B0503030403020204" pitchFamily="34" charset="0"/>
              </a:rPr>
              <a:t>yellow</a:t>
            </a:r>
            <a:r>
              <a:rPr lang="en-US" b="0" i="0" dirty="0">
                <a:solidFill>
                  <a:srgbClr val="333333"/>
                </a:solidFill>
                <a:effectLst/>
                <a:latin typeface="Source Sans Pro" panose="020B0503030403020204" pitchFamily="34" charset="0"/>
              </a:rPr>
              <a:t>?</a:t>
            </a:r>
          </a:p>
          <a:p>
            <a:pPr marL="0" indent="0">
              <a:buNone/>
            </a:pPr>
            <a:r>
              <a:rPr lang="en-US" b="1" i="0" dirty="0">
                <a:solidFill>
                  <a:srgbClr val="21242C"/>
                </a:solidFill>
                <a:effectLst/>
                <a:latin typeface="Lato"/>
              </a:rPr>
              <a:t>Probability of an event = (# of ways it can happen) / (total number of outcomes)</a:t>
            </a:r>
            <a:endParaRPr lang="en-US" dirty="0"/>
          </a:p>
          <a:p>
            <a:pPr marL="0" indent="0">
              <a:buNone/>
            </a:pPr>
            <a:endParaRPr lang="en-US" b="0" i="0" dirty="0">
              <a:solidFill>
                <a:srgbClr val="333333"/>
              </a:solidFill>
              <a:effectLst/>
              <a:latin typeface="Source Sans Pro" panose="020B0503030403020204" pitchFamily="34" charset="0"/>
            </a:endParaRPr>
          </a:p>
          <a:p>
            <a:pPr marL="0" indent="0">
              <a:buNone/>
            </a:pPr>
            <a:r>
              <a:rPr lang="en-US" dirty="0">
                <a:solidFill>
                  <a:srgbClr val="333333"/>
                </a:solidFill>
                <a:latin typeface="Source Sans Pro" panose="020B0503030403020204" pitchFamily="34" charset="0"/>
              </a:rPr>
              <a:t>P(yellow) = 2 / 6</a:t>
            </a:r>
          </a:p>
          <a:p>
            <a:pPr marL="0" indent="0">
              <a:buNone/>
            </a:pPr>
            <a:r>
              <a:rPr lang="en-US" dirty="0">
                <a:solidFill>
                  <a:srgbClr val="333333"/>
                </a:solidFill>
                <a:latin typeface="Source Sans Pro" panose="020B0503030403020204" pitchFamily="34" charset="0"/>
              </a:rPr>
              <a:t>P(yellow) = 1 / 3</a:t>
            </a:r>
          </a:p>
          <a:p>
            <a:pPr marL="0" indent="0">
              <a:buNone/>
            </a:pPr>
            <a:endParaRPr lang="en-US" dirty="0">
              <a:solidFill>
                <a:srgbClr val="333333"/>
              </a:solidFill>
              <a:latin typeface="Source Sans Pro" panose="020B0503030403020204" pitchFamily="34" charset="0"/>
            </a:endParaRPr>
          </a:p>
          <a:p>
            <a:pPr marL="0" indent="0">
              <a:buNone/>
            </a:pPr>
            <a:endParaRPr lang="en-US" b="0" i="0" dirty="0">
              <a:solidFill>
                <a:srgbClr val="333333"/>
              </a:solidFill>
              <a:effectLst/>
              <a:latin typeface="Source Sans Pro" panose="020B0503030403020204" pitchFamily="34" charset="0"/>
            </a:endParaRPr>
          </a:p>
        </p:txBody>
      </p:sp>
      <p:pic>
        <p:nvPicPr>
          <p:cNvPr id="7" name="Picture 6">
            <a:extLst>
              <a:ext uri="{FF2B5EF4-FFF2-40B4-BE49-F238E27FC236}">
                <a16:creationId xmlns:a16="http://schemas.microsoft.com/office/drawing/2014/main" id="{7CD63576-3E39-4EE7-A169-E31EBAB55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6461" y="3750365"/>
            <a:ext cx="2286000" cy="1997765"/>
          </a:xfrm>
          <a:prstGeom prst="rect">
            <a:avLst/>
          </a:prstGeom>
        </p:spPr>
      </p:pic>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64DDB632-9745-4329-BCB1-3BC64D1D4450}"/>
                  </a:ext>
                </a:extLst>
              </p:cNvPr>
              <p:cNvGraphicFramePr>
                <a:graphicFrameLocks noChangeAspect="1"/>
              </p:cNvGraphicFramePr>
              <p:nvPr>
                <p:extLst>
                  <p:ext uri="{D42A27DB-BD31-4B8C-83A1-F6EECF244321}">
                    <p14:modId xmlns:p14="http://schemas.microsoft.com/office/powerpoint/2010/main" val="1809562840"/>
                  </p:ext>
                </p:extLst>
              </p:nvPr>
            </p:nvGraphicFramePr>
            <p:xfrm>
              <a:off x="10689442" y="5856661"/>
              <a:ext cx="1328716" cy="910478"/>
            </p:xfrm>
            <a:graphic>
              <a:graphicData uri="http://schemas.microsoft.com/office/drawing/2017/model3d">
                <am3d:model3d r:embed="rId3">
                  <am3d:spPr>
                    <a:xfrm>
                      <a:off x="0" y="0"/>
                      <a:ext cx="1328716" cy="910478"/>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1674977" ay="2482902" az="1158213"/>
                    <am3d:postTrans dx="0" dy="0" dz="0"/>
                  </am3d:trans>
                  <am3d:raster rName="Office3DRenderer" rVer="16.0.8326">
                    <am3d:blip r:embed="rId4"/>
                  </am3d:raster>
                  <am3d:objViewport viewportSz="15554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64DDB632-9745-4329-BCB1-3BC64D1D4450}"/>
                  </a:ext>
                </a:extLst>
              </p:cNvPr>
              <p:cNvPicPr>
                <a:picLocks noGrp="1" noRot="1" noChangeAspect="1" noMove="1" noResize="1" noEditPoints="1" noAdjustHandles="1" noChangeArrowheads="1" noChangeShapeType="1" noCrop="1"/>
              </p:cNvPicPr>
              <p:nvPr/>
            </p:nvPicPr>
            <p:blipFill>
              <a:blip r:embed="rId5"/>
              <a:stretch>
                <a:fillRect/>
              </a:stretch>
            </p:blipFill>
            <p:spPr>
              <a:xfrm>
                <a:off x="10689442" y="5856661"/>
                <a:ext cx="1328716" cy="910478"/>
              </a:xfrm>
              <a:prstGeom prst="rect">
                <a:avLst/>
              </a:prstGeom>
            </p:spPr>
          </p:pic>
        </mc:Fallback>
      </mc:AlternateContent>
    </p:spTree>
    <p:extLst>
      <p:ext uri="{BB962C8B-B14F-4D97-AF65-F5344CB8AC3E}">
        <p14:creationId xmlns:p14="http://schemas.microsoft.com/office/powerpoint/2010/main" val="285551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874E-6553-4EFB-9828-A35D083782A1}"/>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Combination</a:t>
            </a:r>
          </a:p>
        </p:txBody>
      </p:sp>
      <p:sp>
        <p:nvSpPr>
          <p:cNvPr id="3" name="Content Placeholder 2">
            <a:extLst>
              <a:ext uri="{FF2B5EF4-FFF2-40B4-BE49-F238E27FC236}">
                <a16:creationId xmlns:a16="http://schemas.microsoft.com/office/drawing/2014/main" id="{61E630ED-8A3E-43E3-A4C6-89D99A068E62}"/>
              </a:ext>
            </a:extLst>
          </p:cNvPr>
          <p:cNvSpPr>
            <a:spLocks noGrp="1"/>
          </p:cNvSpPr>
          <p:nvPr>
            <p:ph idx="1"/>
          </p:nvPr>
        </p:nvSpPr>
        <p:spPr/>
        <p:txBody>
          <a:bodyPr/>
          <a:lstStyle/>
          <a:p>
            <a:r>
              <a:rPr lang="en-US" dirty="0"/>
              <a:t>In English we use the word </a:t>
            </a:r>
            <a:r>
              <a:rPr lang="en-US" b="1" dirty="0"/>
              <a:t>"combination"</a:t>
            </a:r>
            <a:r>
              <a:rPr lang="en-US" dirty="0"/>
              <a:t>, without thinking if the order of things is important.</a:t>
            </a:r>
          </a:p>
        </p:txBody>
      </p:sp>
      <mc:AlternateContent xmlns:mc="http://schemas.openxmlformats.org/markup-compatibility/2006" xmlns:am3d="http://schemas.microsoft.com/office/drawing/2017/model3d">
        <mc:Choice Requires="am3d">
          <p:graphicFrame>
            <p:nvGraphicFramePr>
              <p:cNvPr id="4" name="3D Model 3" descr="Himalayan Persian">
                <a:extLst>
                  <a:ext uri="{FF2B5EF4-FFF2-40B4-BE49-F238E27FC236}">
                    <a16:creationId xmlns:a16="http://schemas.microsoft.com/office/drawing/2014/main" id="{4C40D721-3E6D-42B4-86EA-CAA963447753}"/>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imalayan Persian">
                <a:extLst>
                  <a:ext uri="{FF2B5EF4-FFF2-40B4-BE49-F238E27FC236}">
                    <a16:creationId xmlns:a16="http://schemas.microsoft.com/office/drawing/2014/main" id="{4C40D721-3E6D-42B4-86EA-CAA963447753}"/>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32891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2D977-F1F6-4CBA-BC57-7D75411D1978}"/>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Combination Daily Life Example </a:t>
            </a:r>
            <a:endParaRPr lang="en-US" dirty="0"/>
          </a:p>
        </p:txBody>
      </p:sp>
      <p:pic>
        <p:nvPicPr>
          <p:cNvPr id="7" name="Content Placeholder 6">
            <a:extLst>
              <a:ext uri="{FF2B5EF4-FFF2-40B4-BE49-F238E27FC236}">
                <a16:creationId xmlns:a16="http://schemas.microsoft.com/office/drawing/2014/main" id="{2ECD69F9-F752-4BD4-B83B-CD3EBBA423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0900" y="1912421"/>
            <a:ext cx="4762500" cy="2667000"/>
          </a:xfrm>
        </p:spPr>
      </p:pic>
      <p:sp>
        <p:nvSpPr>
          <p:cNvPr id="8" name="TextBox 7">
            <a:extLst>
              <a:ext uri="{FF2B5EF4-FFF2-40B4-BE49-F238E27FC236}">
                <a16:creationId xmlns:a16="http://schemas.microsoft.com/office/drawing/2014/main" id="{A20CE8CA-0285-43B3-8488-F0EA0AF945D5}"/>
              </a:ext>
            </a:extLst>
          </p:cNvPr>
          <p:cNvSpPr txBox="1"/>
          <p:nvPr/>
        </p:nvSpPr>
        <p:spPr>
          <a:xfrm>
            <a:off x="1444487" y="4943061"/>
            <a:ext cx="962107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“If fruit salad is a combination of apples, grapes and bananas" We don't care what order the fruits are in, they could also be "bananas, grapes and apples" or "grapes, apples and bananas", its the same fruit salad.</a:t>
            </a:r>
          </a:p>
        </p:txBody>
      </p:sp>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BE500F5F-A69A-45E5-AB8C-6C1368A3C7AD}"/>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BE500F5F-A69A-45E5-AB8C-6C1368A3C7AD}"/>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294684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6ACCC-2870-4991-B9E9-B3CE19FAA890}"/>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Permutation</a:t>
            </a:r>
          </a:p>
        </p:txBody>
      </p:sp>
      <p:sp>
        <p:nvSpPr>
          <p:cNvPr id="3" name="Content Placeholder 2">
            <a:extLst>
              <a:ext uri="{FF2B5EF4-FFF2-40B4-BE49-F238E27FC236}">
                <a16:creationId xmlns:a16="http://schemas.microsoft.com/office/drawing/2014/main" id="{EBAB4C99-4D0D-4FFA-A990-4C2F90B01A22}"/>
              </a:ext>
            </a:extLst>
          </p:cNvPr>
          <p:cNvSpPr>
            <a:spLocks noGrp="1"/>
          </p:cNvSpPr>
          <p:nvPr>
            <p:ph idx="1"/>
          </p:nvPr>
        </p:nvSpPr>
        <p:spPr/>
        <p:txBody>
          <a:bodyPr/>
          <a:lstStyle/>
          <a:p>
            <a:r>
              <a:rPr lang="en-US" dirty="0"/>
              <a:t>By English language definition, each of several possible ways in which a set or number of things can be ordered or arranged.</a:t>
            </a:r>
          </a:p>
        </p:txBody>
      </p:sp>
      <mc:AlternateContent xmlns:mc="http://schemas.openxmlformats.org/markup-compatibility/2006" xmlns:am3d="http://schemas.microsoft.com/office/drawing/2017/model3d">
        <mc:Choice Requires="am3d">
          <p:graphicFrame>
            <p:nvGraphicFramePr>
              <p:cNvPr id="4" name="3D Model 3" descr="Himalayan Persian">
                <a:extLst>
                  <a:ext uri="{FF2B5EF4-FFF2-40B4-BE49-F238E27FC236}">
                    <a16:creationId xmlns:a16="http://schemas.microsoft.com/office/drawing/2014/main" id="{6B101B4E-181A-4DAD-97E1-284050FFF74A}"/>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imalayan Persian">
                <a:extLst>
                  <a:ext uri="{FF2B5EF4-FFF2-40B4-BE49-F238E27FC236}">
                    <a16:creationId xmlns:a16="http://schemas.microsoft.com/office/drawing/2014/main" id="{6B101B4E-181A-4DAD-97E1-284050FFF74A}"/>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263783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0B7DE-5CBD-46AD-97A8-8CFD30CB2A31}"/>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Permutation Daily Life Example </a:t>
            </a:r>
            <a:endParaRPr lang="en-US" dirty="0"/>
          </a:p>
        </p:txBody>
      </p:sp>
      <p:pic>
        <p:nvPicPr>
          <p:cNvPr id="7" name="Content Placeholder 6" descr="A picture containing looking, small, sitting, face&#10;&#10;Description automatically generated">
            <a:extLst>
              <a:ext uri="{FF2B5EF4-FFF2-40B4-BE49-F238E27FC236}">
                <a16:creationId xmlns:a16="http://schemas.microsoft.com/office/drawing/2014/main" id="{7AE5029A-BD74-4BB0-BFF3-A5FEC01BC4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9222" y="1565793"/>
            <a:ext cx="2819400" cy="3333750"/>
          </a:xfrm>
        </p:spPr>
      </p:pic>
      <p:sp>
        <p:nvSpPr>
          <p:cNvPr id="8" name="TextBox 7">
            <a:extLst>
              <a:ext uri="{FF2B5EF4-FFF2-40B4-BE49-F238E27FC236}">
                <a16:creationId xmlns:a16="http://schemas.microsoft.com/office/drawing/2014/main" id="{C42CCF7E-A42B-4FE8-885A-3D6A8C87332A}"/>
              </a:ext>
            </a:extLst>
          </p:cNvPr>
          <p:cNvSpPr txBox="1"/>
          <p:nvPr/>
        </p:nvSpPr>
        <p:spPr>
          <a:xfrm>
            <a:off x="1325217" y="5022574"/>
            <a:ext cx="1025718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"The combination to the safe is 472". Now we do care about the order. "724" won't work, nor will "247". It has to be exactly 4-7-2.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1CC80611-0CD5-4AF4-AEDA-1A23AEE7CE2D}"/>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1CC80611-0CD5-4AF4-AEDA-1A23AEE7CE2D}"/>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390096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24EE3-61D4-4EE4-96C0-6FC5D7ECB4ED}"/>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Mathematical definition of Permutation and Combination</a:t>
            </a:r>
          </a:p>
        </p:txBody>
      </p:sp>
      <p:sp>
        <p:nvSpPr>
          <p:cNvPr id="3" name="Content Placeholder 2">
            <a:extLst>
              <a:ext uri="{FF2B5EF4-FFF2-40B4-BE49-F238E27FC236}">
                <a16:creationId xmlns:a16="http://schemas.microsoft.com/office/drawing/2014/main" id="{DAD6056A-2990-44F0-8EFE-6E03C11276FB}"/>
              </a:ext>
            </a:extLst>
          </p:cNvPr>
          <p:cNvSpPr>
            <a:spLocks noGrp="1"/>
          </p:cNvSpPr>
          <p:nvPr>
            <p:ph idx="1"/>
          </p:nvPr>
        </p:nvSpPr>
        <p:spPr/>
        <p:txBody>
          <a:bodyPr/>
          <a:lstStyle/>
          <a:p>
            <a:r>
              <a:rPr lang="en-US" dirty="0"/>
              <a:t>When the order doesn't matter, it is a Combination.</a:t>
            </a:r>
          </a:p>
          <a:p>
            <a:r>
              <a:rPr lang="en-US" dirty="0"/>
              <a:t>When the order does matter it is a Permutation.</a:t>
            </a:r>
          </a:p>
        </p:txBody>
      </p:sp>
      <mc:AlternateContent xmlns:mc="http://schemas.openxmlformats.org/markup-compatibility/2006" xmlns:am3d="http://schemas.microsoft.com/office/drawing/2017/model3d">
        <mc:Choice Requires="am3d">
          <p:graphicFrame>
            <p:nvGraphicFramePr>
              <p:cNvPr id="4" name="3D Model 3" descr="Himalayan Persian">
                <a:extLst>
                  <a:ext uri="{FF2B5EF4-FFF2-40B4-BE49-F238E27FC236}">
                    <a16:creationId xmlns:a16="http://schemas.microsoft.com/office/drawing/2014/main" id="{607BE437-9B8D-4176-8878-98241E751D5A}"/>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imalayan Persian">
                <a:extLst>
                  <a:ext uri="{FF2B5EF4-FFF2-40B4-BE49-F238E27FC236}">
                    <a16:creationId xmlns:a16="http://schemas.microsoft.com/office/drawing/2014/main" id="{607BE437-9B8D-4176-8878-98241E751D5A}"/>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147073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B8EB8-2894-4CAD-B985-BAE4C1A29811}"/>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Permutations Types</a:t>
            </a:r>
          </a:p>
        </p:txBody>
      </p:sp>
      <p:sp>
        <p:nvSpPr>
          <p:cNvPr id="3" name="Content Placeholder 2">
            <a:extLst>
              <a:ext uri="{FF2B5EF4-FFF2-40B4-BE49-F238E27FC236}">
                <a16:creationId xmlns:a16="http://schemas.microsoft.com/office/drawing/2014/main" id="{B49B2C88-11C1-402A-BDD4-3DF21D10C502}"/>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There are basically two types of permutation:</a:t>
            </a:r>
          </a:p>
          <a:p>
            <a:pPr marL="514350" indent="-514350">
              <a:buAutoNum type="arabicParenR"/>
            </a:pPr>
            <a:r>
              <a:rPr lang="en-US" b="1" dirty="0">
                <a:latin typeface="Times New Roman" panose="02020603050405020304" pitchFamily="18" charset="0"/>
                <a:cs typeface="Times New Roman" panose="02020603050405020304" pitchFamily="18" charset="0"/>
              </a:rPr>
              <a:t>Repetition is Allowed: </a:t>
            </a:r>
            <a:r>
              <a:rPr lang="en-US" dirty="0">
                <a:latin typeface="Times New Roman" panose="02020603050405020304" pitchFamily="18" charset="0"/>
                <a:cs typeface="Times New Roman" panose="02020603050405020304" pitchFamily="18" charset="0"/>
              </a:rPr>
              <a:t>such as the locker Example. It could be "333".</a:t>
            </a:r>
          </a:p>
          <a:p>
            <a:pPr marL="0" indent="0">
              <a:buNone/>
            </a:pPr>
            <a:endParaRPr lang="en-US" dirty="0">
              <a:latin typeface="Times New Roman" panose="02020603050405020304" pitchFamily="18" charset="0"/>
              <a:cs typeface="Times New Roman" panose="02020603050405020304" pitchFamily="18" charset="0"/>
            </a:endParaRPr>
          </a:p>
        </p:txBody>
      </p:sp>
      <p:pic>
        <p:nvPicPr>
          <p:cNvPr id="7" name="Picture 6" descr="A picture containing looking, small, sitting, face&#10;&#10;Description automatically generated">
            <a:extLst>
              <a:ext uri="{FF2B5EF4-FFF2-40B4-BE49-F238E27FC236}">
                <a16:creationId xmlns:a16="http://schemas.microsoft.com/office/drawing/2014/main" id="{6D0D43F3-7C83-46F3-AF44-0816B298A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968487"/>
            <a:ext cx="2819400" cy="3068292"/>
          </a:xfrm>
          <a:prstGeom prst="rect">
            <a:avLst/>
          </a:prstGeom>
        </p:spPr>
      </p:pic>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B268168B-C524-4B1C-943E-DB85AB6E0977}"/>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B268168B-C524-4B1C-943E-DB85AB6E0977}"/>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61133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18DFA-3B96-40A6-A4D1-609E0FF14FA0}"/>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Permutations Types</a:t>
            </a:r>
            <a:endParaRPr lang="en-US" dirty="0"/>
          </a:p>
        </p:txBody>
      </p:sp>
      <p:sp>
        <p:nvSpPr>
          <p:cNvPr id="3" name="Content Placeholder 2">
            <a:extLst>
              <a:ext uri="{FF2B5EF4-FFF2-40B4-BE49-F238E27FC236}">
                <a16:creationId xmlns:a16="http://schemas.microsoft.com/office/drawing/2014/main" id="{AA419813-9A86-4819-BD75-32CB92154D8F}"/>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There are basically two types of permutation:</a:t>
            </a:r>
            <a:endParaRPr lang="en-US" dirty="0"/>
          </a:p>
          <a:p>
            <a:pPr marL="0" indent="0">
              <a:buNone/>
            </a:pPr>
            <a:r>
              <a:rPr lang="en-US" b="1" dirty="0">
                <a:latin typeface="Times New Roman" panose="02020603050405020304" pitchFamily="18" charset="0"/>
                <a:cs typeface="Times New Roman" panose="02020603050405020304" pitchFamily="18" charset="0"/>
              </a:rPr>
              <a:t>2) No Repetition: </a:t>
            </a:r>
            <a:r>
              <a:rPr lang="en-US" dirty="0">
                <a:latin typeface="Times New Roman" panose="02020603050405020304" pitchFamily="18" charset="0"/>
                <a:cs typeface="Times New Roman" panose="02020603050405020304" pitchFamily="18" charset="0"/>
              </a:rPr>
              <a:t>for example, the first three people in a running race. You can't be first and second.</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t> </a:t>
            </a:r>
          </a:p>
        </p:txBody>
      </p:sp>
      <p:pic>
        <p:nvPicPr>
          <p:cNvPr id="7" name="Picture 6" descr="A picture containing indoor, sitting, dog, small&#10;&#10;Description automatically generated">
            <a:extLst>
              <a:ext uri="{FF2B5EF4-FFF2-40B4-BE49-F238E27FC236}">
                <a16:creationId xmlns:a16="http://schemas.microsoft.com/office/drawing/2014/main" id="{0ABF89A6-3F4F-4ED1-86CC-92AE55445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1582" y="3273287"/>
            <a:ext cx="4507810" cy="2791239"/>
          </a:xfrm>
          <a:prstGeom prst="rect">
            <a:avLst/>
          </a:prstGeom>
        </p:spPr>
      </p:pic>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8DA8AFC5-F538-4428-953B-CAEF64C73E41}"/>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8DA8AFC5-F538-4428-953B-CAEF64C73E41}"/>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31289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50471-44A8-4165-9310-DF67E76566E6}"/>
              </a:ext>
            </a:extLst>
          </p:cNvPr>
          <p:cNvSpPr>
            <a:spLocks noGrp="1"/>
          </p:cNvSpPr>
          <p:nvPr>
            <p:ph type="title"/>
          </p:nvPr>
        </p:nvSpPr>
        <p:spPr>
          <a:xfrm>
            <a:off x="354739" y="263506"/>
            <a:ext cx="8060788" cy="1622321"/>
          </a:xfrm>
        </p:spPr>
        <p:txBody>
          <a:bodyPr>
            <a:normAutofit/>
          </a:bodyPr>
          <a:lstStyle/>
          <a:p>
            <a:r>
              <a:rPr lang="en-US" sz="3700" b="1" dirty="0">
                <a:latin typeface="Times New Roman" panose="02020603050405020304" pitchFamily="18" charset="0"/>
                <a:cs typeface="Times New Roman" panose="02020603050405020304" pitchFamily="18" charset="0"/>
              </a:rPr>
              <a:t>Probability Use in Computer Science</a:t>
            </a:r>
          </a:p>
        </p:txBody>
      </p:sp>
      <p:sp>
        <p:nvSpPr>
          <p:cNvPr id="11" name="Content Placeholder 10">
            <a:extLst>
              <a:ext uri="{FF2B5EF4-FFF2-40B4-BE49-F238E27FC236}">
                <a16:creationId xmlns:a16="http://schemas.microsoft.com/office/drawing/2014/main" id="{0CE4A566-4A02-479F-A5A6-A07AE3F09B2F}"/>
              </a:ext>
            </a:extLst>
          </p:cNvPr>
          <p:cNvSpPr>
            <a:spLocks noGrp="1"/>
          </p:cNvSpPr>
          <p:nvPr>
            <p:ph idx="1"/>
          </p:nvPr>
        </p:nvSpPr>
        <p:spPr>
          <a:xfrm>
            <a:off x="648931" y="2438400"/>
            <a:ext cx="3505494" cy="3785419"/>
          </a:xfrm>
        </p:spPr>
        <p:txBody>
          <a:bodyPr>
            <a:normAutofit/>
          </a:bodyPr>
          <a:lstStyle/>
          <a:p>
            <a:r>
              <a:rPr lang="en-US" sz="2000" dirty="0"/>
              <a:t>Speech Recognition</a:t>
            </a:r>
          </a:p>
        </p:txBody>
      </p:sp>
      <p:pic>
        <p:nvPicPr>
          <p:cNvPr id="7" name="Content Placeholder 6" descr="A picture containing graphical user interface&#10;&#10;Description automatically generated">
            <a:extLst>
              <a:ext uri="{FF2B5EF4-FFF2-40B4-BE49-F238E27FC236}">
                <a16:creationId xmlns:a16="http://schemas.microsoft.com/office/drawing/2014/main" id="{2857CC1D-825E-4C6A-8D1F-4476F8AED8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754" y="1885827"/>
            <a:ext cx="6019331" cy="3621693"/>
          </a:xfrm>
          <a:prstGeom prst="rect">
            <a:avLst/>
          </a:prstGeom>
          <a:effectLst/>
        </p:spPr>
      </p:pic>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9E8DDF40-5F2D-4796-84A7-863052C39EC4}"/>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9E8DDF40-5F2D-4796-84A7-863052C39EC4}"/>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171448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FF79F78-95B0-4E7E-8D48-6665D2E577F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Permutations with Repetition Formula</a:t>
            </a:r>
            <a:endParaRPr lang="en-US" sz="3200" kern="1200">
              <a:solidFill>
                <a:schemeClr val="bg1"/>
              </a:solidFill>
              <a:latin typeface="+mj-lt"/>
              <a:ea typeface="+mj-ea"/>
              <a:cs typeface="+mj-cs"/>
            </a:endParaRPr>
          </a:p>
        </p:txBody>
      </p:sp>
      <p:graphicFrame>
        <p:nvGraphicFramePr>
          <p:cNvPr id="6" name="Content Placeholder 5">
            <a:extLst>
              <a:ext uri="{FF2B5EF4-FFF2-40B4-BE49-F238E27FC236}">
                <a16:creationId xmlns:a16="http://schemas.microsoft.com/office/drawing/2014/main" id="{9BA2D91E-2F8B-4DCD-95AE-A366219A3CF6}"/>
              </a:ext>
            </a:extLst>
          </p:cNvPr>
          <p:cNvGraphicFramePr>
            <a:graphicFrameLocks noGrp="1"/>
          </p:cNvGraphicFramePr>
          <p:nvPr>
            <p:ph idx="1"/>
            <p:extLst/>
          </p:nvPr>
        </p:nvGraphicFramePr>
        <p:xfrm>
          <a:off x="1452139" y="1730326"/>
          <a:ext cx="9287722" cy="4475921"/>
        </p:xfrm>
        <a:graphic>
          <a:graphicData uri="http://schemas.openxmlformats.org/drawingml/2006/table">
            <a:tbl>
              <a:tblPr/>
              <a:tblGrid>
                <a:gridCol w="9287722">
                  <a:extLst>
                    <a:ext uri="{9D8B030D-6E8A-4147-A177-3AD203B41FA5}">
                      <a16:colId xmlns:a16="http://schemas.microsoft.com/office/drawing/2014/main" val="2361666503"/>
                    </a:ext>
                  </a:extLst>
                </a:gridCol>
              </a:tblGrid>
              <a:tr h="1111680">
                <a:tc>
                  <a:txBody>
                    <a:bodyPr/>
                    <a:lstStyle/>
                    <a:p>
                      <a:pPr algn="ctr"/>
                      <a:r>
                        <a:rPr lang="en-US" sz="3300" b="1" dirty="0">
                          <a:effectLst/>
                        </a:rPr>
                        <a:t>n</a:t>
                      </a:r>
                      <a:r>
                        <a:rPr lang="en-US" sz="3300" b="1" baseline="30000" dirty="0">
                          <a:effectLst/>
                        </a:rPr>
                        <a:t>r</a:t>
                      </a:r>
                      <a:endParaRPr lang="en-US" sz="3300" dirty="0">
                        <a:effectLst/>
                      </a:endParaRPr>
                    </a:p>
                  </a:txBody>
                  <a:tcPr marL="87313" marR="87313" marT="87313" marB="87313" anchor="ctr">
                    <a:lnL>
                      <a:noFill/>
                    </a:lnL>
                    <a:lnR>
                      <a:noFill/>
                    </a:lnR>
                    <a:lnT>
                      <a:noFill/>
                    </a:lnT>
                    <a:lnB>
                      <a:noFill/>
                    </a:lnB>
                  </a:tcPr>
                </a:tc>
                <a:extLst>
                  <a:ext uri="{0D108BD9-81ED-4DB2-BD59-A6C34878D82A}">
                    <a16:rowId xmlns:a16="http://schemas.microsoft.com/office/drawing/2014/main" val="1656018126"/>
                  </a:ext>
                </a:extLst>
              </a:tr>
              <a:tr h="3364241">
                <a:tc>
                  <a:txBody>
                    <a:bodyPr/>
                    <a:lstStyle/>
                    <a:p>
                      <a:pPr algn="ctr"/>
                      <a:r>
                        <a:rPr lang="en-US" sz="3300" dirty="0">
                          <a:effectLst/>
                        </a:rPr>
                        <a:t>where </a:t>
                      </a:r>
                      <a:r>
                        <a:rPr lang="en-US" sz="3300" b="1" i="1" dirty="0">
                          <a:effectLst/>
                        </a:rPr>
                        <a:t>n</a:t>
                      </a:r>
                      <a:r>
                        <a:rPr lang="en-US" sz="3300" dirty="0">
                          <a:effectLst/>
                        </a:rPr>
                        <a:t> is the number of things to choose from,</a:t>
                      </a:r>
                      <a:br>
                        <a:rPr lang="en-US" sz="3300" dirty="0">
                          <a:effectLst/>
                        </a:rPr>
                      </a:br>
                      <a:r>
                        <a:rPr lang="en-US" sz="3300" dirty="0">
                          <a:effectLst/>
                        </a:rPr>
                        <a:t>and we choose </a:t>
                      </a:r>
                      <a:r>
                        <a:rPr lang="en-US" sz="3300" b="1" i="1" dirty="0">
                          <a:effectLst/>
                        </a:rPr>
                        <a:t>r</a:t>
                      </a:r>
                      <a:r>
                        <a:rPr lang="en-US" sz="3300" dirty="0">
                          <a:effectLst/>
                        </a:rPr>
                        <a:t> of them,</a:t>
                      </a:r>
                      <a:br>
                        <a:rPr lang="en-US" sz="3300" dirty="0">
                          <a:effectLst/>
                        </a:rPr>
                      </a:br>
                      <a:r>
                        <a:rPr lang="en-US" sz="3300" dirty="0">
                          <a:effectLst/>
                        </a:rPr>
                        <a:t>repetition is allowed,</a:t>
                      </a:r>
                      <a:br>
                        <a:rPr lang="en-US" sz="3300" dirty="0">
                          <a:effectLst/>
                        </a:rPr>
                      </a:br>
                      <a:r>
                        <a:rPr lang="en-US" sz="3300" dirty="0">
                          <a:effectLst/>
                        </a:rPr>
                        <a:t>and order matters.</a:t>
                      </a:r>
                    </a:p>
                  </a:txBody>
                  <a:tcPr marL="87313" marR="87313" marT="87313" marB="87313" anchor="ctr">
                    <a:lnL>
                      <a:noFill/>
                    </a:lnL>
                    <a:lnR>
                      <a:noFill/>
                    </a:lnR>
                    <a:lnT>
                      <a:noFill/>
                    </a:lnT>
                    <a:lnB>
                      <a:noFill/>
                    </a:lnB>
                  </a:tcPr>
                </a:tc>
                <a:extLst>
                  <a:ext uri="{0D108BD9-81ED-4DB2-BD59-A6C34878D82A}">
                    <a16:rowId xmlns:a16="http://schemas.microsoft.com/office/drawing/2014/main" val="4291639636"/>
                  </a:ext>
                </a:extLst>
              </a:tr>
            </a:tbl>
          </a:graphicData>
        </a:graphic>
      </p:graphicFrame>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0B2B965B-CB61-43F9-B112-A9F1FB903447}"/>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0B2B965B-CB61-43F9-B112-A9F1FB903447}"/>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428660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53CF9-B8A2-453D-9E63-4DA9FC07F781}"/>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Exponent</a:t>
            </a:r>
            <a:endParaRPr lang="en-US" b="1" dirty="0"/>
          </a:p>
        </p:txBody>
      </p:sp>
      <p:sp>
        <p:nvSpPr>
          <p:cNvPr id="3" name="Content Placeholder 2">
            <a:extLst>
              <a:ext uri="{FF2B5EF4-FFF2-40B4-BE49-F238E27FC236}">
                <a16:creationId xmlns:a16="http://schemas.microsoft.com/office/drawing/2014/main" id="{42A3019E-765E-4D70-9441-D2F3431620D8}"/>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exponent of a number says how many times to use the number in a multiplication.</a:t>
            </a:r>
          </a:p>
          <a:p>
            <a:r>
              <a:rPr lang="en-US" b="1" dirty="0">
                <a:latin typeface="Times New Roman" panose="02020603050405020304" pitchFamily="18" charset="0"/>
                <a:cs typeface="Times New Roman" panose="02020603050405020304" pitchFamily="18" charset="0"/>
              </a:rPr>
              <a:t>Example</a:t>
            </a:r>
          </a:p>
          <a:p>
            <a:r>
              <a:rPr lang="en-US" dirty="0">
                <a:latin typeface="Times New Roman" panose="02020603050405020304" pitchFamily="18" charset="0"/>
                <a:cs typeface="Times New Roman" panose="02020603050405020304" pitchFamily="18" charset="0"/>
              </a:rPr>
              <a:t>In 8^2 the "2" says to use 8 twice in a multiplication,</a:t>
            </a:r>
          </a:p>
          <a:p>
            <a:r>
              <a:rPr lang="en-US" dirty="0">
                <a:latin typeface="Times New Roman" panose="02020603050405020304" pitchFamily="18" charset="0"/>
                <a:cs typeface="Times New Roman" panose="02020603050405020304" pitchFamily="18" charset="0"/>
              </a:rPr>
              <a:t>So, 8^2 = 8 × 8 = 64</a:t>
            </a:r>
          </a:p>
        </p:txBody>
      </p:sp>
      <mc:AlternateContent xmlns:mc="http://schemas.openxmlformats.org/markup-compatibility/2006" xmlns:am3d="http://schemas.microsoft.com/office/drawing/2017/model3d">
        <mc:Choice Requires="am3d">
          <p:graphicFrame>
            <p:nvGraphicFramePr>
              <p:cNvPr id="4" name="3D Model 3" descr="Himalayan Persian">
                <a:extLst>
                  <a:ext uri="{FF2B5EF4-FFF2-40B4-BE49-F238E27FC236}">
                    <a16:creationId xmlns:a16="http://schemas.microsoft.com/office/drawing/2014/main" id="{A70648DD-8269-4F2C-B992-FFC218F17138}"/>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imalayan Persian">
                <a:extLst>
                  <a:ext uri="{FF2B5EF4-FFF2-40B4-BE49-F238E27FC236}">
                    <a16:creationId xmlns:a16="http://schemas.microsoft.com/office/drawing/2014/main" id="{A70648DD-8269-4F2C-B992-FFC218F17138}"/>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152562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4BBB-B008-4E5D-9E72-9D80CE1256C0}"/>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Permutations with Repetition Example</a:t>
            </a:r>
            <a:endParaRPr lang="en-US" dirty="0"/>
          </a:p>
        </p:txBody>
      </p:sp>
      <p:pic>
        <p:nvPicPr>
          <p:cNvPr id="7" name="Content Placeholder 6">
            <a:extLst>
              <a:ext uri="{FF2B5EF4-FFF2-40B4-BE49-F238E27FC236}">
                <a16:creationId xmlns:a16="http://schemas.microsoft.com/office/drawing/2014/main" id="{7A825911-0698-4D67-BB5A-843EE722B4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1255" y="2456835"/>
            <a:ext cx="9201418" cy="2104900"/>
          </a:xfrm>
        </p:spPr>
      </p:pic>
      <mc:AlternateContent xmlns:mc="http://schemas.openxmlformats.org/markup-compatibility/2006" xmlns:am3d="http://schemas.microsoft.com/office/drawing/2017/model3d">
        <mc:Choice Requires="am3d">
          <p:graphicFrame>
            <p:nvGraphicFramePr>
              <p:cNvPr id="4" name="3D Model 3" descr="Himalayan Persian">
                <a:extLst>
                  <a:ext uri="{FF2B5EF4-FFF2-40B4-BE49-F238E27FC236}">
                    <a16:creationId xmlns:a16="http://schemas.microsoft.com/office/drawing/2014/main" id="{E450759F-4131-4EB2-835F-48CB236EFBA6}"/>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imalayan Persian">
                <a:extLst>
                  <a:ext uri="{FF2B5EF4-FFF2-40B4-BE49-F238E27FC236}">
                    <a16:creationId xmlns:a16="http://schemas.microsoft.com/office/drawing/2014/main" id="{E450759F-4131-4EB2-835F-48CB236EFBA6}"/>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287164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D81C7A3-29E9-4DCB-B538-7DE3D1798A06}"/>
              </a:ext>
            </a:extLst>
          </p:cNvPr>
          <p:cNvSpPr>
            <a:spLocks noGrp="1"/>
          </p:cNvSpPr>
          <p:nvPr>
            <p:ph type="title"/>
          </p:nvPr>
        </p:nvSpPr>
        <p:spPr>
          <a:xfrm>
            <a:off x="1179576" y="822960"/>
            <a:ext cx="9829800" cy="1325880"/>
          </a:xfrm>
        </p:spPr>
        <p:txBody>
          <a:bodyPr>
            <a:normAutofit/>
          </a:bodyPr>
          <a:lstStyle/>
          <a:p>
            <a:pPr algn="ctr"/>
            <a:r>
              <a:rPr lang="en-US" sz="4000" b="1" dirty="0">
                <a:solidFill>
                  <a:srgbClr val="FFFFFF"/>
                </a:solidFill>
                <a:latin typeface="Times New Roman" panose="02020603050405020304" pitchFamily="18" charset="0"/>
                <a:cs typeface="Times New Roman" panose="02020603050405020304" pitchFamily="18" charset="0"/>
              </a:rPr>
              <a:t>Permutations without Repetition Formula</a:t>
            </a:r>
            <a:endParaRPr lang="en-US" sz="4000" dirty="0">
              <a:solidFill>
                <a:srgbClr val="FFFFFF"/>
              </a:solidFill>
            </a:endParaRPr>
          </a:p>
        </p:txBody>
      </p:sp>
      <p:graphicFrame>
        <p:nvGraphicFramePr>
          <p:cNvPr id="10" name="Content Placeholder 6">
            <a:extLst>
              <a:ext uri="{FF2B5EF4-FFF2-40B4-BE49-F238E27FC236}">
                <a16:creationId xmlns:a16="http://schemas.microsoft.com/office/drawing/2014/main" id="{93C815E2-8888-4F5B-93E2-7D67F3908582}"/>
              </a:ext>
            </a:extLst>
          </p:cNvPr>
          <p:cNvGraphicFramePr>
            <a:graphicFrameLocks/>
          </p:cNvGraphicFramePr>
          <p:nvPr>
            <p:extLst/>
          </p:nvPr>
        </p:nvGraphicFramePr>
        <p:xfrm>
          <a:off x="1983545" y="2574388"/>
          <a:ext cx="8454683" cy="3228090"/>
        </p:xfrm>
        <a:graphic>
          <a:graphicData uri="http://schemas.openxmlformats.org/drawingml/2006/table">
            <a:tbl>
              <a:tblPr/>
              <a:tblGrid>
                <a:gridCol w="8454683">
                  <a:extLst>
                    <a:ext uri="{9D8B030D-6E8A-4147-A177-3AD203B41FA5}">
                      <a16:colId xmlns:a16="http://schemas.microsoft.com/office/drawing/2014/main" val="2564776544"/>
                    </a:ext>
                  </a:extLst>
                </a:gridCol>
              </a:tblGrid>
              <a:tr h="686582">
                <a:tc>
                  <a:txBody>
                    <a:bodyPr/>
                    <a:lstStyle/>
                    <a:p>
                      <a:pPr algn="ctr"/>
                      <a:endParaRPr lang="en-US" sz="2000" dirty="0">
                        <a:effectLst/>
                      </a:endParaRPr>
                    </a:p>
                  </a:txBody>
                  <a:tcPr marL="52650" marR="52650" marT="52650" marB="52650" anchor="ctr">
                    <a:lnL>
                      <a:noFill/>
                    </a:lnL>
                    <a:lnR>
                      <a:noFill/>
                    </a:lnR>
                    <a:lnT>
                      <a:noFill/>
                    </a:lnT>
                    <a:lnB>
                      <a:noFill/>
                    </a:lnB>
                  </a:tcPr>
                </a:tc>
                <a:extLst>
                  <a:ext uri="{0D108BD9-81ED-4DB2-BD59-A6C34878D82A}">
                    <a16:rowId xmlns:a16="http://schemas.microsoft.com/office/drawing/2014/main" val="1522720216"/>
                  </a:ext>
                </a:extLst>
              </a:tr>
              <a:tr h="2541508">
                <a:tc>
                  <a:txBody>
                    <a:bodyPr/>
                    <a:lstStyle/>
                    <a:p>
                      <a:pPr algn="ctr"/>
                      <a:r>
                        <a:rPr lang="en-US" sz="2000" dirty="0">
                          <a:effectLst/>
                        </a:rPr>
                        <a:t>where </a:t>
                      </a:r>
                      <a:r>
                        <a:rPr lang="en-US" sz="2000" b="1" i="1" dirty="0">
                          <a:effectLst/>
                        </a:rPr>
                        <a:t>n</a:t>
                      </a:r>
                      <a:r>
                        <a:rPr lang="en-US" sz="2000" dirty="0">
                          <a:effectLst/>
                        </a:rPr>
                        <a:t> is the number of things to choose from,</a:t>
                      </a:r>
                      <a:br>
                        <a:rPr lang="en-US" sz="2000" dirty="0">
                          <a:effectLst/>
                        </a:rPr>
                      </a:br>
                      <a:r>
                        <a:rPr lang="en-US" sz="2000" dirty="0">
                          <a:effectLst/>
                        </a:rPr>
                        <a:t>and we choose </a:t>
                      </a:r>
                      <a:r>
                        <a:rPr lang="en-US" sz="2000" b="1" i="1" dirty="0">
                          <a:effectLst/>
                        </a:rPr>
                        <a:t>r</a:t>
                      </a:r>
                      <a:r>
                        <a:rPr lang="en-US" sz="2000" dirty="0">
                          <a:effectLst/>
                        </a:rPr>
                        <a:t> of them,</a:t>
                      </a:r>
                      <a:br>
                        <a:rPr lang="en-US" sz="2000" dirty="0">
                          <a:effectLst/>
                        </a:rPr>
                      </a:br>
                      <a:r>
                        <a:rPr lang="en-US" sz="2000" dirty="0">
                          <a:effectLst/>
                        </a:rPr>
                        <a:t>no repetitions,</a:t>
                      </a:r>
                      <a:br>
                        <a:rPr lang="en-US" sz="2000" dirty="0">
                          <a:effectLst/>
                        </a:rPr>
                      </a:br>
                      <a:r>
                        <a:rPr lang="en-US" sz="2000" dirty="0">
                          <a:effectLst/>
                        </a:rPr>
                        <a:t>order matters.</a:t>
                      </a:r>
                    </a:p>
                  </a:txBody>
                  <a:tcPr marL="52650" marR="52650" marT="52650" marB="52650" anchor="ctr">
                    <a:lnL>
                      <a:noFill/>
                    </a:lnL>
                    <a:lnR>
                      <a:noFill/>
                    </a:lnR>
                    <a:lnT>
                      <a:noFill/>
                    </a:lnT>
                    <a:lnB>
                      <a:noFill/>
                    </a:lnB>
                  </a:tcPr>
                </a:tc>
                <a:extLst>
                  <a:ext uri="{0D108BD9-81ED-4DB2-BD59-A6C34878D82A}">
                    <a16:rowId xmlns:a16="http://schemas.microsoft.com/office/drawing/2014/main" val="1575300275"/>
                  </a:ext>
                </a:extLst>
              </a:tr>
            </a:tbl>
          </a:graphicData>
        </a:graphic>
      </p:graphicFrame>
      <p:pic>
        <p:nvPicPr>
          <p:cNvPr id="9" name="Picture 8" descr="A picture containing icon&#10;&#10;Description automatically generated">
            <a:extLst>
              <a:ext uri="{FF2B5EF4-FFF2-40B4-BE49-F238E27FC236}">
                <a16:creationId xmlns:a16="http://schemas.microsoft.com/office/drawing/2014/main" id="{F32A3C9C-F9AE-4842-A837-7FAB9F3CE8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026" y="2753936"/>
            <a:ext cx="1803185" cy="1036185"/>
          </a:xfrm>
          <a:prstGeom prst="rect">
            <a:avLst/>
          </a:prstGeom>
        </p:spPr>
      </p:pic>
      <mc:AlternateContent xmlns:mc="http://schemas.openxmlformats.org/markup-compatibility/2006" xmlns:am3d="http://schemas.microsoft.com/office/drawing/2017/model3d">
        <mc:Choice Requires="am3d">
          <p:graphicFrame>
            <p:nvGraphicFramePr>
              <p:cNvPr id="7" name="3D Model 6" descr="Himalayan Persian">
                <a:extLst>
                  <a:ext uri="{FF2B5EF4-FFF2-40B4-BE49-F238E27FC236}">
                    <a16:creationId xmlns:a16="http://schemas.microsoft.com/office/drawing/2014/main" id="{A2864A5E-F909-431A-A37B-3339372F8F1D}"/>
                  </a:ext>
                </a:extLst>
              </p:cNvPr>
              <p:cNvGraphicFramePr>
                <a:graphicFrameLocks noChangeAspect="1"/>
              </p:cNvGraphicFramePr>
              <p:nvPr/>
            </p:nvGraphicFramePr>
            <p:xfrm>
              <a:off x="10788317" y="5305507"/>
              <a:ext cx="984583" cy="996429"/>
            </p:xfrm>
            <a:graphic>
              <a:graphicData uri="http://schemas.microsoft.com/office/drawing/2017/model3d">
                <am3d:model3d r:embed="rId4">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5"/>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7" name="3D Model 6" descr="Himalayan Persian">
                <a:extLst>
                  <a:ext uri="{FF2B5EF4-FFF2-40B4-BE49-F238E27FC236}">
                    <a16:creationId xmlns:a16="http://schemas.microsoft.com/office/drawing/2014/main" id="{A2864A5E-F909-431A-A37B-3339372F8F1D}"/>
                  </a:ext>
                </a:extLst>
              </p:cNvPr>
              <p:cNvPicPr>
                <a:picLocks noGrp="1" noRot="1" noChangeAspect="1" noMove="1" noResize="1" noEditPoints="1" noAdjustHandles="1" noChangeArrowheads="1" noChangeShapeType="1" noCrop="1"/>
              </p:cNvPicPr>
              <p:nvPr/>
            </p:nvPicPr>
            <p:blipFill>
              <a:blip r:embed="rId6"/>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3034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7"/>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7"/>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7"/>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7"/>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7"/>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2">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982A83-0064-4A8B-AAC1-12DFD6C82CC7}"/>
              </a:ext>
            </a:extLst>
          </p:cNvPr>
          <p:cNvSpPr>
            <a:spLocks noGrp="1"/>
          </p:cNvSpPr>
          <p:nvPr>
            <p:ph type="title"/>
          </p:nvPr>
        </p:nvSpPr>
        <p:spPr>
          <a:xfrm>
            <a:off x="1146879" y="998002"/>
            <a:ext cx="3182940" cy="1471959"/>
          </a:xfrm>
        </p:spPr>
        <p:txBody>
          <a:bodyPr>
            <a:normAutofit/>
          </a:bodyPr>
          <a:lstStyle/>
          <a:p>
            <a:r>
              <a:rPr lang="en-US" sz="3300" b="1">
                <a:solidFill>
                  <a:srgbClr val="FFFFFF"/>
                </a:solidFill>
                <a:latin typeface="Times New Roman" panose="02020603050405020304" pitchFamily="18" charset="0"/>
                <a:cs typeface="Times New Roman" panose="02020603050405020304" pitchFamily="18" charset="0"/>
              </a:rPr>
              <a:t>Permutations without Repetition</a:t>
            </a:r>
            <a:endParaRPr lang="en-US" sz="3300">
              <a:solidFill>
                <a:srgbClr val="FFFFFF"/>
              </a:solidFill>
            </a:endParaRPr>
          </a:p>
        </p:txBody>
      </p:sp>
      <p:sp>
        <p:nvSpPr>
          <p:cNvPr id="3" name="Content Placeholder 2">
            <a:extLst>
              <a:ext uri="{FF2B5EF4-FFF2-40B4-BE49-F238E27FC236}">
                <a16:creationId xmlns:a16="http://schemas.microsoft.com/office/drawing/2014/main" id="{682A0DD7-2D3A-493F-BB1B-944E574EFEB0}"/>
              </a:ext>
            </a:extLst>
          </p:cNvPr>
          <p:cNvSpPr>
            <a:spLocks noGrp="1"/>
          </p:cNvSpPr>
          <p:nvPr>
            <p:ph idx="1"/>
          </p:nvPr>
        </p:nvSpPr>
        <p:spPr>
          <a:xfrm>
            <a:off x="1139635" y="2546161"/>
            <a:ext cx="3200451" cy="2985929"/>
          </a:xfrm>
        </p:spPr>
        <p:txBody>
          <a:bodyPr anchor="t">
            <a:normAutofit/>
          </a:bodyPr>
          <a:lstStyle/>
          <a:p>
            <a:r>
              <a:rPr lang="en-US" sz="2400" b="1">
                <a:solidFill>
                  <a:srgbClr val="FEFFFF"/>
                </a:solidFill>
                <a:latin typeface="Times New Roman" panose="02020603050405020304" pitchFamily="18" charset="0"/>
                <a:cs typeface="Times New Roman" panose="02020603050405020304" pitchFamily="18" charset="0"/>
              </a:rPr>
              <a:t>But how do we write Permutations without Repetition mathematically? </a:t>
            </a:r>
          </a:p>
          <a:p>
            <a:pPr marL="0" indent="0">
              <a:buNone/>
            </a:pPr>
            <a:r>
              <a:rPr lang="en-US" sz="2400" b="1">
                <a:solidFill>
                  <a:srgbClr val="FEFFFF"/>
                </a:solidFill>
                <a:latin typeface="Times New Roman" panose="02020603050405020304" pitchFamily="18" charset="0"/>
                <a:cs typeface="Times New Roman" panose="02020603050405020304" pitchFamily="18" charset="0"/>
              </a:rPr>
              <a:t> </a:t>
            </a:r>
            <a:r>
              <a:rPr lang="en-US" sz="2400">
                <a:solidFill>
                  <a:srgbClr val="FEFFFF"/>
                </a:solidFill>
                <a:latin typeface="Times New Roman" panose="02020603050405020304" pitchFamily="18" charset="0"/>
                <a:cs typeface="Times New Roman" panose="02020603050405020304" pitchFamily="18" charset="0"/>
              </a:rPr>
              <a:t>we use the "factorial function“</a:t>
            </a:r>
          </a:p>
          <a:p>
            <a:pPr marL="0" indent="0">
              <a:buNone/>
            </a:pPr>
            <a:endParaRPr lang="en-US" sz="2400">
              <a:solidFill>
                <a:srgbClr val="FEFFFF"/>
              </a:solidFill>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5FB78AC7-30DE-474B-9952-620B0D86B303}"/>
              </a:ext>
            </a:extLst>
          </p:cNvPr>
          <p:cNvGraphicFramePr>
            <a:graphicFrameLocks noGrp="1"/>
          </p:cNvGraphicFramePr>
          <p:nvPr>
            <p:extLst/>
          </p:nvPr>
        </p:nvGraphicFramePr>
        <p:xfrm>
          <a:off x="4998268" y="745541"/>
          <a:ext cx="6718544" cy="5047499"/>
        </p:xfrm>
        <a:graphic>
          <a:graphicData uri="http://schemas.openxmlformats.org/drawingml/2006/table">
            <a:tbl>
              <a:tblPr firstRow="1" bandRow="1">
                <a:tableStyleId>{8799B23B-EC83-4686-B30A-512413B5E67A}</a:tableStyleId>
              </a:tblPr>
              <a:tblGrid>
                <a:gridCol w="6386304">
                  <a:extLst>
                    <a:ext uri="{9D8B030D-6E8A-4147-A177-3AD203B41FA5}">
                      <a16:colId xmlns:a16="http://schemas.microsoft.com/office/drawing/2014/main" val="1697024191"/>
                    </a:ext>
                  </a:extLst>
                </a:gridCol>
                <a:gridCol w="332240">
                  <a:extLst>
                    <a:ext uri="{9D8B030D-6E8A-4147-A177-3AD203B41FA5}">
                      <a16:colId xmlns:a16="http://schemas.microsoft.com/office/drawing/2014/main" val="2409269962"/>
                    </a:ext>
                  </a:extLst>
                </a:gridCol>
              </a:tblGrid>
              <a:tr h="3921815">
                <a:tc>
                  <a:txBody>
                    <a:bodyPr/>
                    <a:lstStyle/>
                    <a:p>
                      <a:pPr algn="ctr"/>
                      <a:r>
                        <a:rPr lang="en-US" sz="3100">
                          <a:effectLst/>
                        </a:rPr>
                        <a:t>The </a:t>
                      </a:r>
                      <a:r>
                        <a:rPr lang="en-US" sz="3100" b="1">
                          <a:effectLst/>
                        </a:rPr>
                        <a:t>factorial function</a:t>
                      </a:r>
                      <a:r>
                        <a:rPr lang="en-US" sz="3100">
                          <a:effectLst/>
                        </a:rPr>
                        <a:t> (symbol: </a:t>
                      </a:r>
                      <a:r>
                        <a:rPr lang="en-US" sz="3100" b="1">
                          <a:effectLst/>
                        </a:rPr>
                        <a:t>!</a:t>
                      </a:r>
                      <a:r>
                        <a:rPr lang="en-US" sz="3100">
                          <a:effectLst/>
                        </a:rPr>
                        <a:t>) just means to multiply a series of descending natural numbers. Examples:</a:t>
                      </a:r>
                    </a:p>
                    <a:p>
                      <a:pPr algn="ctr">
                        <a:buFont typeface="Arial" panose="020B0604020202020204" pitchFamily="34" charset="0"/>
                        <a:buChar char="•"/>
                      </a:pPr>
                      <a:r>
                        <a:rPr lang="en-US" sz="3100">
                          <a:effectLst/>
                        </a:rPr>
                        <a:t>4! = 4 × 3 × 2 × 1 = 24</a:t>
                      </a:r>
                    </a:p>
                    <a:p>
                      <a:pPr algn="ctr">
                        <a:buFont typeface="Arial" panose="020B0604020202020204" pitchFamily="34" charset="0"/>
                        <a:buChar char="•"/>
                      </a:pPr>
                      <a:r>
                        <a:rPr lang="en-US" sz="3100">
                          <a:effectLst/>
                        </a:rPr>
                        <a:t>7! = 7 × 6 × 5 × 4 × 3 × 2 × 1 = 5,040</a:t>
                      </a:r>
                    </a:p>
                    <a:p>
                      <a:pPr algn="ctr">
                        <a:buFont typeface="Arial" panose="020B0604020202020204" pitchFamily="34" charset="0"/>
                        <a:buChar char="•"/>
                      </a:pPr>
                      <a:r>
                        <a:rPr lang="en-US" sz="3100">
                          <a:effectLst/>
                        </a:rPr>
                        <a:t>1! = 1</a:t>
                      </a:r>
                    </a:p>
                  </a:txBody>
                  <a:tcPr marL="63924" marR="63924" marT="63924" marB="63924" anchor="ctr"/>
                </a:tc>
                <a:tc>
                  <a:txBody>
                    <a:bodyPr/>
                    <a:lstStyle/>
                    <a:p>
                      <a:endParaRPr lang="en-US" sz="3100"/>
                    </a:p>
                  </a:txBody>
                  <a:tcPr marL="153420" marR="153420" marT="76710" marB="76710"/>
                </a:tc>
                <a:extLst>
                  <a:ext uri="{0D108BD9-81ED-4DB2-BD59-A6C34878D82A}">
                    <a16:rowId xmlns:a16="http://schemas.microsoft.com/office/drawing/2014/main" val="752499779"/>
                  </a:ext>
                </a:extLst>
              </a:tr>
              <a:tr h="1125684">
                <a:tc gridSpan="2">
                  <a:txBody>
                    <a:bodyPr/>
                    <a:lstStyle/>
                    <a:p>
                      <a:pPr algn="ctr"/>
                      <a:r>
                        <a:rPr lang="en-US" sz="3100">
                          <a:effectLst/>
                        </a:rPr>
                        <a:t>Note: it is generally agreed that </a:t>
                      </a:r>
                      <a:r>
                        <a:rPr lang="en-US" sz="3100" b="1">
                          <a:effectLst/>
                        </a:rPr>
                        <a:t>0! = 1</a:t>
                      </a:r>
                      <a:r>
                        <a:rPr lang="en-US" sz="3100">
                          <a:effectLst/>
                        </a:rPr>
                        <a:t>. </a:t>
                      </a:r>
                    </a:p>
                  </a:txBody>
                  <a:tcPr marL="63924" marR="63924" marT="63924" marB="63924" anchor="ctr"/>
                </a:tc>
                <a:tc hMerge="1">
                  <a:txBody>
                    <a:bodyPr/>
                    <a:lstStyle/>
                    <a:p>
                      <a:endParaRPr lang="en-US"/>
                    </a:p>
                  </a:txBody>
                  <a:tcPr/>
                </a:tc>
                <a:extLst>
                  <a:ext uri="{0D108BD9-81ED-4DB2-BD59-A6C34878D82A}">
                    <a16:rowId xmlns:a16="http://schemas.microsoft.com/office/drawing/2014/main" val="4132461834"/>
                  </a:ext>
                </a:extLst>
              </a:tr>
            </a:tbl>
          </a:graphicData>
        </a:graphic>
      </p:graphicFrame>
      <mc:AlternateContent xmlns:mc="http://schemas.openxmlformats.org/markup-compatibility/2006" xmlns:am3d="http://schemas.microsoft.com/office/drawing/2017/model3d">
        <mc:Choice Requires="am3d">
          <p:graphicFrame>
            <p:nvGraphicFramePr>
              <p:cNvPr id="10" name="3D Model 9" descr="Himalayan Persian">
                <a:extLst>
                  <a:ext uri="{FF2B5EF4-FFF2-40B4-BE49-F238E27FC236}">
                    <a16:creationId xmlns:a16="http://schemas.microsoft.com/office/drawing/2014/main" id="{8F906D8B-551C-4CB1-BE91-C37F669244F2}"/>
                  </a:ext>
                </a:extLst>
              </p:cNvPr>
              <p:cNvGraphicFramePr>
                <a:graphicFrameLocks noChangeAspect="1"/>
              </p:cNvGraphicFramePr>
              <p:nvPr>
                <p:extLst>
                  <p:ext uri="{D42A27DB-BD31-4B8C-83A1-F6EECF244321}">
                    <p14:modId xmlns:p14="http://schemas.microsoft.com/office/powerpoint/2010/main" val="2458973609"/>
                  </p:ext>
                </p:extLst>
              </p:nvPr>
            </p:nvGraphicFramePr>
            <p:xfrm>
              <a:off x="10622597" y="5793040"/>
              <a:ext cx="1330285" cy="910479"/>
            </p:xfrm>
            <a:graphic>
              <a:graphicData uri="http://schemas.microsoft.com/office/drawing/2017/model3d">
                <am3d:model3d r:embed="rId2">
                  <am3d:spPr>
                    <a:xfrm>
                      <a:off x="0" y="0"/>
                      <a:ext cx="1330285" cy="91047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288495" ay="1615583" az="130901"/>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Model 9" descr="Himalayan Persian">
                <a:extLst>
                  <a:ext uri="{FF2B5EF4-FFF2-40B4-BE49-F238E27FC236}">
                    <a16:creationId xmlns:a16="http://schemas.microsoft.com/office/drawing/2014/main" id="{8F906D8B-551C-4CB1-BE91-C37F669244F2}"/>
                  </a:ext>
                </a:extLst>
              </p:cNvPr>
              <p:cNvPicPr>
                <a:picLocks noGrp="1" noRot="1" noChangeAspect="1" noMove="1" noResize="1" noEditPoints="1" noAdjustHandles="1" noChangeArrowheads="1" noChangeShapeType="1" noCrop="1"/>
              </p:cNvPicPr>
              <p:nvPr/>
            </p:nvPicPr>
            <p:blipFill>
              <a:blip r:embed="rId4"/>
              <a:stretch>
                <a:fillRect/>
              </a:stretch>
            </p:blipFill>
            <p:spPr>
              <a:xfrm>
                <a:off x="10622597" y="5793040"/>
                <a:ext cx="1330285" cy="910479"/>
              </a:xfrm>
              <a:prstGeom prst="rect">
                <a:avLst/>
              </a:prstGeom>
            </p:spPr>
          </p:pic>
        </mc:Fallback>
      </mc:AlternateContent>
    </p:spTree>
    <p:extLst>
      <p:ext uri="{BB962C8B-B14F-4D97-AF65-F5344CB8AC3E}">
        <p14:creationId xmlns:p14="http://schemas.microsoft.com/office/powerpoint/2010/main" val="333692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0"/>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0"/>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0"/>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0"/>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0"/>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9245A10-7F37-4569-80D2-2F692931E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8">
            <a:extLst>
              <a:ext uri="{FF2B5EF4-FFF2-40B4-BE49-F238E27FC236}">
                <a16:creationId xmlns:a16="http://schemas.microsoft.com/office/drawing/2014/main" id="{9267F70F-11C6-4597-9381-D0D80FC18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6152" y="2355786"/>
            <a:ext cx="498574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CF107F-C516-4152-94DC-F325E47D49ED}"/>
              </a:ext>
            </a:extLst>
          </p:cNvPr>
          <p:cNvSpPr>
            <a:spLocks noGrp="1"/>
          </p:cNvSpPr>
          <p:nvPr>
            <p:ph type="title"/>
          </p:nvPr>
        </p:nvSpPr>
        <p:spPr>
          <a:xfrm>
            <a:off x="7559812" y="2723322"/>
            <a:ext cx="3510355" cy="2236738"/>
          </a:xfrm>
        </p:spPr>
        <p:txBody>
          <a:bodyPr vert="horz" lIns="91440" tIns="45720" rIns="91440" bIns="45720" rtlCol="0" anchor="b">
            <a:normAutofit fontScale="90000"/>
          </a:bodyPr>
          <a:lstStyle/>
          <a:p>
            <a:r>
              <a:rPr lang="en-US" dirty="0">
                <a:solidFill>
                  <a:srgbClr val="FFFFFF"/>
                </a:solidFill>
              </a:rPr>
              <a:t>Suppose we have 16 pool balls and we selected 3 balls.</a:t>
            </a:r>
          </a:p>
        </p:txBody>
      </p:sp>
      <p:sp>
        <p:nvSpPr>
          <p:cNvPr id="16" name="Freeform 5">
            <a:extLst>
              <a:ext uri="{FF2B5EF4-FFF2-40B4-BE49-F238E27FC236}">
                <a16:creationId xmlns:a16="http://schemas.microsoft.com/office/drawing/2014/main" id="{2C20A93E-E407-4683-A405-147DE26132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6">
            <a:extLst>
              <a:ext uri="{FF2B5EF4-FFF2-40B4-BE49-F238E27FC236}">
                <a16:creationId xmlns:a16="http://schemas.microsoft.com/office/drawing/2014/main" id="{9E8E3DD9-D235-48D9-A0EC-D6817EC84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7">
            <a:extLst>
              <a:ext uri="{FF2B5EF4-FFF2-40B4-BE49-F238E27FC236}">
                <a16:creationId xmlns:a16="http://schemas.microsoft.com/office/drawing/2014/main" id="{EA83A145-578D-4A0B-94A7-AEAB2027D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9" name="3D Model 8" descr="Himalayan Persian">
                <a:extLst>
                  <a:ext uri="{FF2B5EF4-FFF2-40B4-BE49-F238E27FC236}">
                    <a16:creationId xmlns:a16="http://schemas.microsoft.com/office/drawing/2014/main" id="{7BECA544-5DAC-4360-BE5F-AA630206026E}"/>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3D Model 8" descr="Himalayan Persian">
                <a:extLst>
                  <a:ext uri="{FF2B5EF4-FFF2-40B4-BE49-F238E27FC236}">
                    <a16:creationId xmlns:a16="http://schemas.microsoft.com/office/drawing/2014/main" id="{7BECA544-5DAC-4360-BE5F-AA630206026E}"/>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pic>
        <p:nvPicPr>
          <p:cNvPr id="5" name="Picture 4">
            <a:extLst>
              <a:ext uri="{FF2B5EF4-FFF2-40B4-BE49-F238E27FC236}">
                <a16:creationId xmlns:a16="http://schemas.microsoft.com/office/drawing/2014/main" id="{7E503CED-509E-4249-9411-697CEEB333CA}"/>
              </a:ext>
            </a:extLst>
          </p:cNvPr>
          <p:cNvPicPr>
            <a:picLocks noChangeAspect="1"/>
          </p:cNvPicPr>
          <p:nvPr/>
        </p:nvPicPr>
        <p:blipFill>
          <a:blip r:embed="rId5"/>
          <a:stretch>
            <a:fillRect/>
          </a:stretch>
        </p:blipFill>
        <p:spPr>
          <a:xfrm>
            <a:off x="800100" y="790231"/>
            <a:ext cx="5808163" cy="5096628"/>
          </a:xfrm>
          <a:prstGeom prst="rect">
            <a:avLst/>
          </a:prstGeom>
        </p:spPr>
      </p:pic>
    </p:spTree>
    <p:extLst>
      <p:ext uri="{BB962C8B-B14F-4D97-AF65-F5344CB8AC3E}">
        <p14:creationId xmlns:p14="http://schemas.microsoft.com/office/powerpoint/2010/main" val="387845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9"/>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9"/>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9"/>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9"/>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9"/>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5A36-ACD7-4F99-9771-097AC26D5F31}"/>
              </a:ext>
            </a:extLst>
          </p:cNvPr>
          <p:cNvSpPr>
            <a:spLocks noGrp="1"/>
          </p:cNvSpPr>
          <p:nvPr>
            <p:ph type="title"/>
          </p:nvPr>
        </p:nvSpPr>
        <p:spPr/>
        <p:txBody>
          <a:bodyPr/>
          <a:lstStyle/>
          <a:p>
            <a:r>
              <a:rPr lang="en-US" sz="4400" b="1" dirty="0">
                <a:latin typeface="Times New Roman" panose="02020603050405020304" pitchFamily="18" charset="0"/>
                <a:cs typeface="Times New Roman" panose="02020603050405020304" pitchFamily="18" charset="0"/>
              </a:rPr>
              <a:t>Permutations without Repetition Example</a:t>
            </a:r>
            <a:endParaRPr lang="en-US" dirty="0"/>
          </a:p>
        </p:txBody>
      </p:sp>
      <p:sp>
        <p:nvSpPr>
          <p:cNvPr id="8" name="TextBox 7">
            <a:extLst>
              <a:ext uri="{FF2B5EF4-FFF2-40B4-BE49-F238E27FC236}">
                <a16:creationId xmlns:a16="http://schemas.microsoft.com/office/drawing/2014/main" id="{8DAC8941-D11F-4D0E-8694-1959B8BEEC4D}"/>
              </a:ext>
            </a:extLst>
          </p:cNvPr>
          <p:cNvSpPr txBox="1"/>
          <p:nvPr/>
        </p:nvSpPr>
        <p:spPr>
          <a:xfrm>
            <a:off x="650987" y="1923257"/>
            <a:ext cx="1089002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How many ways can first and second place be awarded to 10 people?</a:t>
            </a:r>
          </a:p>
        </p:txBody>
      </p:sp>
      <mc:AlternateContent xmlns:mc="http://schemas.openxmlformats.org/markup-compatibility/2006" xmlns:am3d="http://schemas.microsoft.com/office/drawing/2017/model3d">
        <mc:Choice Requires="am3d">
          <p:graphicFrame>
            <p:nvGraphicFramePr>
              <p:cNvPr id="4" name="3D Model 3" descr="Himalayan Persian">
                <a:extLst>
                  <a:ext uri="{FF2B5EF4-FFF2-40B4-BE49-F238E27FC236}">
                    <a16:creationId xmlns:a16="http://schemas.microsoft.com/office/drawing/2014/main" id="{D370EDC3-DA5B-448E-860D-E69CC2290E41}"/>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imalayan Persian">
                <a:extLst>
                  <a:ext uri="{FF2B5EF4-FFF2-40B4-BE49-F238E27FC236}">
                    <a16:creationId xmlns:a16="http://schemas.microsoft.com/office/drawing/2014/main" id="{D370EDC3-DA5B-448E-860D-E69CC2290E41}"/>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pic>
        <p:nvPicPr>
          <p:cNvPr id="5" name="Picture 4">
            <a:extLst>
              <a:ext uri="{FF2B5EF4-FFF2-40B4-BE49-F238E27FC236}">
                <a16:creationId xmlns:a16="http://schemas.microsoft.com/office/drawing/2014/main" id="{1DC11FAC-2596-43D6-A951-549F0DCDF8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0061" y="2743184"/>
            <a:ext cx="5931876" cy="3336680"/>
          </a:xfrm>
          <a:prstGeom prst="rect">
            <a:avLst/>
          </a:prstGeom>
        </p:spPr>
      </p:pic>
    </p:spTree>
    <p:extLst>
      <p:ext uri="{BB962C8B-B14F-4D97-AF65-F5344CB8AC3E}">
        <p14:creationId xmlns:p14="http://schemas.microsoft.com/office/powerpoint/2010/main" val="379481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5A36-ACD7-4F99-9771-097AC26D5F31}"/>
              </a:ext>
            </a:extLst>
          </p:cNvPr>
          <p:cNvSpPr>
            <a:spLocks noGrp="1"/>
          </p:cNvSpPr>
          <p:nvPr>
            <p:ph type="title"/>
          </p:nvPr>
        </p:nvSpPr>
        <p:spPr/>
        <p:txBody>
          <a:bodyPr/>
          <a:lstStyle/>
          <a:p>
            <a:r>
              <a:rPr lang="en-US" sz="4400" b="1" dirty="0">
                <a:latin typeface="Times New Roman" panose="02020603050405020304" pitchFamily="18" charset="0"/>
                <a:cs typeface="Times New Roman" panose="02020603050405020304" pitchFamily="18" charset="0"/>
              </a:rPr>
              <a:t>Permutations without Repetition Example</a:t>
            </a:r>
            <a:endParaRPr lang="en-US" dirty="0"/>
          </a:p>
        </p:txBody>
      </p:sp>
      <p:pic>
        <p:nvPicPr>
          <p:cNvPr id="7" name="Content Placeholder 6" descr="Text, letter&#10;&#10;Description automatically generated">
            <a:extLst>
              <a:ext uri="{FF2B5EF4-FFF2-40B4-BE49-F238E27FC236}">
                <a16:creationId xmlns:a16="http://schemas.microsoft.com/office/drawing/2014/main" id="{3B2A1F26-DB14-4BB8-82F6-851B3E39A4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3304" y="2940148"/>
            <a:ext cx="6400800" cy="3183633"/>
          </a:xfrm>
        </p:spPr>
      </p:pic>
      <p:sp>
        <p:nvSpPr>
          <p:cNvPr id="8" name="TextBox 7">
            <a:extLst>
              <a:ext uri="{FF2B5EF4-FFF2-40B4-BE49-F238E27FC236}">
                <a16:creationId xmlns:a16="http://schemas.microsoft.com/office/drawing/2014/main" id="{8DAC8941-D11F-4D0E-8694-1959B8BEEC4D}"/>
              </a:ext>
            </a:extLst>
          </p:cNvPr>
          <p:cNvSpPr txBox="1"/>
          <p:nvPr/>
        </p:nvSpPr>
        <p:spPr>
          <a:xfrm>
            <a:off x="650987" y="1923257"/>
            <a:ext cx="1089002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How many ways can first and second place be awarded to 10 people?</a:t>
            </a:r>
          </a:p>
        </p:txBody>
      </p:sp>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6AFCE4F7-E9BC-4329-9F32-22164B8386E2}"/>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6AFCE4F7-E9BC-4329-9F32-22164B8386E2}"/>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331674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EA2C3-1003-4832-A37D-188C6F9E580E}"/>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Notations that are commonly use for Permutation</a:t>
            </a:r>
          </a:p>
        </p:txBody>
      </p:sp>
      <p:pic>
        <p:nvPicPr>
          <p:cNvPr id="7" name="Content Placeholder 6" descr="A picture containing text&#10;&#10;Description automatically generated">
            <a:extLst>
              <a:ext uri="{FF2B5EF4-FFF2-40B4-BE49-F238E27FC236}">
                <a16:creationId xmlns:a16="http://schemas.microsoft.com/office/drawing/2014/main" id="{DD7F9272-B60F-42AD-9018-4E1FBF617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8622" y="2601888"/>
            <a:ext cx="5571978" cy="2088426"/>
          </a:xfrm>
        </p:spPr>
      </p:pic>
      <mc:AlternateContent xmlns:mc="http://schemas.openxmlformats.org/markup-compatibility/2006" xmlns:am3d="http://schemas.microsoft.com/office/drawing/2017/model3d">
        <mc:Choice Requires="am3d">
          <p:graphicFrame>
            <p:nvGraphicFramePr>
              <p:cNvPr id="4" name="3D Model 3" descr="Himalayan Persian">
                <a:extLst>
                  <a:ext uri="{FF2B5EF4-FFF2-40B4-BE49-F238E27FC236}">
                    <a16:creationId xmlns:a16="http://schemas.microsoft.com/office/drawing/2014/main" id="{6B93FBA6-C845-48B3-8F17-E8FAA567ECD1}"/>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imalayan Persian">
                <a:extLst>
                  <a:ext uri="{FF2B5EF4-FFF2-40B4-BE49-F238E27FC236}">
                    <a16:creationId xmlns:a16="http://schemas.microsoft.com/office/drawing/2014/main" id="{6B93FBA6-C845-48B3-8F17-E8FAA567ECD1}"/>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337227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AEEEE02-3CD8-4987-8F74-D163497A37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4906" y="890828"/>
            <a:ext cx="11022187" cy="5076344"/>
          </a:xfrm>
        </p:spPr>
      </p:pic>
      <mc:AlternateContent xmlns:mc="http://schemas.openxmlformats.org/markup-compatibility/2006" xmlns:am3d="http://schemas.microsoft.com/office/drawing/2017/model3d">
        <mc:Choice Requires="am3d">
          <p:graphicFrame>
            <p:nvGraphicFramePr>
              <p:cNvPr id="3" name="3D Model 2" descr="Himalayan Persian">
                <a:extLst>
                  <a:ext uri="{FF2B5EF4-FFF2-40B4-BE49-F238E27FC236}">
                    <a16:creationId xmlns:a16="http://schemas.microsoft.com/office/drawing/2014/main" id="{2EFF612E-4401-4E83-BD8F-D407B95496E3}"/>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Himalayan Persian">
                <a:extLst>
                  <a:ext uri="{FF2B5EF4-FFF2-40B4-BE49-F238E27FC236}">
                    <a16:creationId xmlns:a16="http://schemas.microsoft.com/office/drawing/2014/main" id="{2EFF612E-4401-4E83-BD8F-D407B95496E3}"/>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217446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1482D-D8FF-46F2-8E9A-B236099AF1E7}"/>
              </a:ext>
            </a:extLst>
          </p:cNvPr>
          <p:cNvSpPr>
            <a:spLocks noGrp="1"/>
          </p:cNvSpPr>
          <p:nvPr>
            <p:ph type="title"/>
          </p:nvPr>
        </p:nvSpPr>
        <p:spPr/>
        <p:txBody>
          <a:bodyPr/>
          <a:lstStyle/>
          <a:p>
            <a:r>
              <a:rPr lang="en-US" sz="4400" b="1" dirty="0">
                <a:latin typeface="Times New Roman" panose="02020603050405020304" pitchFamily="18" charset="0"/>
                <a:cs typeface="Times New Roman" panose="02020603050405020304" pitchFamily="18" charset="0"/>
              </a:rPr>
              <a:t>Probability Use in Computer Science</a:t>
            </a:r>
            <a:endParaRPr lang="en-US" dirty="0"/>
          </a:p>
        </p:txBody>
      </p:sp>
      <p:pic>
        <p:nvPicPr>
          <p:cNvPr id="7" name="Content Placeholder 6">
            <a:extLst>
              <a:ext uri="{FF2B5EF4-FFF2-40B4-BE49-F238E27FC236}">
                <a16:creationId xmlns:a16="http://schemas.microsoft.com/office/drawing/2014/main" id="{DA44ADAA-5DFE-4481-A34B-F3F5166D61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99093" y="2122384"/>
            <a:ext cx="3333750" cy="3333750"/>
          </a:xfrm>
        </p:spPr>
      </p:pic>
      <p:sp>
        <p:nvSpPr>
          <p:cNvPr id="8" name="TextBox 7">
            <a:extLst>
              <a:ext uri="{FF2B5EF4-FFF2-40B4-BE49-F238E27FC236}">
                <a16:creationId xmlns:a16="http://schemas.microsoft.com/office/drawing/2014/main" id="{01A7B4A9-9E4B-424E-9912-C4EFB8C6E88B}"/>
              </a:ext>
            </a:extLst>
          </p:cNvPr>
          <p:cNvSpPr txBox="1"/>
          <p:nvPr/>
        </p:nvSpPr>
        <p:spPr>
          <a:xfrm>
            <a:off x="1696278" y="2729948"/>
            <a:ext cx="2342322"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Robotics</a:t>
            </a:r>
          </a:p>
        </p:txBody>
      </p:sp>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9CA1209F-3A82-4D57-9E1D-E6844621E6C9}"/>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9CA1209F-3A82-4D57-9E1D-E6844621E6C9}"/>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382098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4288D-46D1-4A5A-BF6A-94805B15C841}"/>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Permutation Without </a:t>
            </a:r>
            <a:r>
              <a:rPr lang="en-US" sz="4400" b="1" dirty="0">
                <a:latin typeface="Times New Roman" panose="02020603050405020304" pitchFamily="18" charset="0"/>
                <a:cs typeface="Times New Roman" panose="02020603050405020304" pitchFamily="18" charset="0"/>
              </a:rPr>
              <a:t>Repetition</a:t>
            </a:r>
            <a:r>
              <a:rPr lang="en-US" b="1" dirty="0">
                <a:latin typeface="Times New Roman" panose="02020603050405020304" pitchFamily="18" charset="0"/>
                <a:cs typeface="Times New Roman" panose="02020603050405020304" pitchFamily="18" charset="0"/>
              </a:rPr>
              <a:t> Example </a:t>
            </a:r>
          </a:p>
        </p:txBody>
      </p:sp>
      <p:sp>
        <p:nvSpPr>
          <p:cNvPr id="3" name="Content Placeholder 2">
            <a:extLst>
              <a:ext uri="{FF2B5EF4-FFF2-40B4-BE49-F238E27FC236}">
                <a16:creationId xmlns:a16="http://schemas.microsoft.com/office/drawing/2014/main" id="{546161FA-04EB-4CDF-BB8B-2BBA220FEA09}"/>
              </a:ext>
            </a:extLst>
          </p:cNvPr>
          <p:cNvSpPr>
            <a:spLocks noGrp="1"/>
          </p:cNvSpPr>
          <p:nvPr>
            <p:ph idx="1"/>
          </p:nvPr>
        </p:nvSpPr>
        <p:spPr/>
        <p:txBody>
          <a:bodyPr/>
          <a:lstStyle/>
          <a:p>
            <a:r>
              <a:rPr lang="en-US" dirty="0"/>
              <a:t>A license plate begins with three letters. If the possible letters are A, B, C, D, and E, how many different permutations of these letters can be made if no letter is used more than once?</a:t>
            </a:r>
          </a:p>
          <a:p>
            <a:pPr marL="0" indent="0">
              <a:buNone/>
            </a:pPr>
            <a:endParaRPr lang="en-US" dirty="0"/>
          </a:p>
        </p:txBody>
      </p:sp>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8863606D-B51F-4B10-8210-25B2022387E6}"/>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8863606D-B51F-4B10-8210-25B2022387E6}"/>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pic>
        <p:nvPicPr>
          <p:cNvPr id="6" name="Picture 5">
            <a:extLst>
              <a:ext uri="{FF2B5EF4-FFF2-40B4-BE49-F238E27FC236}">
                <a16:creationId xmlns:a16="http://schemas.microsoft.com/office/drawing/2014/main" id="{4D48C921-C1E3-427A-A8E6-05AFE8C7F2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8259" y="3454400"/>
            <a:ext cx="3810000" cy="2857500"/>
          </a:xfrm>
          <a:prstGeom prst="rect">
            <a:avLst/>
          </a:prstGeom>
        </p:spPr>
      </p:pic>
    </p:spTree>
    <p:extLst>
      <p:ext uri="{BB962C8B-B14F-4D97-AF65-F5344CB8AC3E}">
        <p14:creationId xmlns:p14="http://schemas.microsoft.com/office/powerpoint/2010/main" val="83094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4288D-46D1-4A5A-BF6A-94805B15C841}"/>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Permutation Without </a:t>
            </a:r>
            <a:r>
              <a:rPr lang="en-US" sz="4400" b="1" dirty="0">
                <a:latin typeface="Times New Roman" panose="02020603050405020304" pitchFamily="18" charset="0"/>
                <a:cs typeface="Times New Roman" panose="02020603050405020304" pitchFamily="18" charset="0"/>
              </a:rPr>
              <a:t>Repetition</a:t>
            </a:r>
            <a:r>
              <a:rPr lang="en-US" b="1" dirty="0">
                <a:latin typeface="Times New Roman" panose="02020603050405020304" pitchFamily="18" charset="0"/>
                <a:cs typeface="Times New Roman" panose="02020603050405020304" pitchFamily="18" charset="0"/>
              </a:rPr>
              <a:t> Example </a:t>
            </a:r>
          </a:p>
        </p:txBody>
      </p:sp>
      <p:sp>
        <p:nvSpPr>
          <p:cNvPr id="3" name="Content Placeholder 2">
            <a:extLst>
              <a:ext uri="{FF2B5EF4-FFF2-40B4-BE49-F238E27FC236}">
                <a16:creationId xmlns:a16="http://schemas.microsoft.com/office/drawing/2014/main" id="{546161FA-04EB-4CDF-BB8B-2BBA220FEA09}"/>
              </a:ext>
            </a:extLst>
          </p:cNvPr>
          <p:cNvSpPr>
            <a:spLocks noGrp="1"/>
          </p:cNvSpPr>
          <p:nvPr>
            <p:ph idx="1"/>
          </p:nvPr>
        </p:nvSpPr>
        <p:spPr/>
        <p:txBody>
          <a:bodyPr/>
          <a:lstStyle/>
          <a:p>
            <a:r>
              <a:rPr lang="en-US" dirty="0"/>
              <a:t>A license plate begins with three letters. If the possible letters are A, B, C, D, and E, how many different permutations of these letters can be made if no letter is used more than once?</a:t>
            </a:r>
          </a:p>
          <a:p>
            <a:pPr marL="0" indent="0">
              <a:buNone/>
            </a:pPr>
            <a:endParaRPr lang="en-US" dirty="0"/>
          </a:p>
        </p:txBody>
      </p:sp>
      <p:pic>
        <p:nvPicPr>
          <p:cNvPr id="8" name="Picture 7" descr="Text&#10;&#10;Description automatically generated">
            <a:extLst>
              <a:ext uri="{FF2B5EF4-FFF2-40B4-BE49-F238E27FC236}">
                <a16:creationId xmlns:a16="http://schemas.microsoft.com/office/drawing/2014/main" id="{7ACDCD7E-0B49-427E-BA35-D2864A5E37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6936" y="3186793"/>
            <a:ext cx="6593338" cy="2538758"/>
          </a:xfrm>
          <a:prstGeom prst="rect">
            <a:avLst/>
          </a:prstGeom>
        </p:spPr>
      </p:pic>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8863606D-B51F-4B10-8210-25B2022387E6}"/>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8863606D-B51F-4B10-8210-25B2022387E6}"/>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312977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4288D-46D1-4A5A-BF6A-94805B15C841}"/>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Permutation Without </a:t>
            </a:r>
            <a:r>
              <a:rPr lang="en-US" sz="4400" b="1" dirty="0">
                <a:latin typeface="Times New Roman" panose="02020603050405020304" pitchFamily="18" charset="0"/>
                <a:cs typeface="Times New Roman" panose="02020603050405020304" pitchFamily="18" charset="0"/>
              </a:rPr>
              <a:t>Repetition</a:t>
            </a:r>
            <a:r>
              <a:rPr lang="en-US" b="1" dirty="0">
                <a:latin typeface="Times New Roman" panose="02020603050405020304" pitchFamily="18" charset="0"/>
                <a:cs typeface="Times New Roman" panose="02020603050405020304" pitchFamily="18" charset="0"/>
              </a:rPr>
              <a:t> Example </a:t>
            </a:r>
          </a:p>
        </p:txBody>
      </p:sp>
      <p:sp>
        <p:nvSpPr>
          <p:cNvPr id="3" name="Content Placeholder 2">
            <a:extLst>
              <a:ext uri="{FF2B5EF4-FFF2-40B4-BE49-F238E27FC236}">
                <a16:creationId xmlns:a16="http://schemas.microsoft.com/office/drawing/2014/main" id="{546161FA-04EB-4CDF-BB8B-2BBA220FEA09}"/>
              </a:ext>
            </a:extLst>
          </p:cNvPr>
          <p:cNvSpPr>
            <a:spLocks noGrp="1"/>
          </p:cNvSpPr>
          <p:nvPr>
            <p:ph idx="1"/>
          </p:nvPr>
        </p:nvSpPr>
        <p:spPr/>
        <p:txBody>
          <a:bodyPr/>
          <a:lstStyle/>
          <a:p>
            <a:r>
              <a:rPr lang="en-US" dirty="0"/>
              <a:t>In how many ways can a president, a treasurer and a secretary be chosen from among 7 candidates?</a:t>
            </a:r>
          </a:p>
          <a:p>
            <a:pPr marL="0" indent="0">
              <a:buNone/>
            </a:pPr>
            <a:endParaRPr lang="en-US" dirty="0"/>
          </a:p>
        </p:txBody>
      </p:sp>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B7686D9D-40FF-49A2-8254-A935EBB4C1C6}"/>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B7686D9D-40FF-49A2-8254-A935EBB4C1C6}"/>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pic>
        <p:nvPicPr>
          <p:cNvPr id="6" name="Picture 5">
            <a:extLst>
              <a:ext uri="{FF2B5EF4-FFF2-40B4-BE49-F238E27FC236}">
                <a16:creationId xmlns:a16="http://schemas.microsoft.com/office/drawing/2014/main" id="{A241862F-D332-4CB1-87B6-55C2AF713B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5569" y="2808692"/>
            <a:ext cx="6079588" cy="3430757"/>
          </a:xfrm>
          <a:prstGeom prst="rect">
            <a:avLst/>
          </a:prstGeom>
        </p:spPr>
      </p:pic>
    </p:spTree>
    <p:extLst>
      <p:ext uri="{BB962C8B-B14F-4D97-AF65-F5344CB8AC3E}">
        <p14:creationId xmlns:p14="http://schemas.microsoft.com/office/powerpoint/2010/main" val="70028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4288D-46D1-4A5A-BF6A-94805B15C841}"/>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Permutation Without </a:t>
            </a:r>
            <a:r>
              <a:rPr lang="en-US" sz="4400" b="1" dirty="0">
                <a:latin typeface="Times New Roman" panose="02020603050405020304" pitchFamily="18" charset="0"/>
                <a:cs typeface="Times New Roman" panose="02020603050405020304" pitchFamily="18" charset="0"/>
              </a:rPr>
              <a:t>Repetition</a:t>
            </a:r>
            <a:r>
              <a:rPr lang="en-US" b="1" dirty="0">
                <a:latin typeface="Times New Roman" panose="02020603050405020304" pitchFamily="18" charset="0"/>
                <a:cs typeface="Times New Roman" panose="02020603050405020304" pitchFamily="18" charset="0"/>
              </a:rPr>
              <a:t> Example </a:t>
            </a:r>
          </a:p>
        </p:txBody>
      </p:sp>
      <p:sp>
        <p:nvSpPr>
          <p:cNvPr id="3" name="Content Placeholder 2">
            <a:extLst>
              <a:ext uri="{FF2B5EF4-FFF2-40B4-BE49-F238E27FC236}">
                <a16:creationId xmlns:a16="http://schemas.microsoft.com/office/drawing/2014/main" id="{546161FA-04EB-4CDF-BB8B-2BBA220FEA09}"/>
              </a:ext>
            </a:extLst>
          </p:cNvPr>
          <p:cNvSpPr>
            <a:spLocks noGrp="1"/>
          </p:cNvSpPr>
          <p:nvPr>
            <p:ph idx="1"/>
          </p:nvPr>
        </p:nvSpPr>
        <p:spPr/>
        <p:txBody>
          <a:bodyPr/>
          <a:lstStyle/>
          <a:p>
            <a:r>
              <a:rPr lang="en-US" dirty="0"/>
              <a:t>In how many ways can a president, a treasurer and a secretary be chosen from among 7 candidates?</a:t>
            </a:r>
          </a:p>
          <a:p>
            <a:pPr marL="0" indent="0">
              <a:buNone/>
            </a:pPr>
            <a:endParaRPr lang="en-US" dirty="0"/>
          </a:p>
        </p:txBody>
      </p:sp>
      <p:pic>
        <p:nvPicPr>
          <p:cNvPr id="7" name="Picture 6" descr="Graphical user interface, text, application, email&#10;&#10;Description automatically generated">
            <a:extLst>
              <a:ext uri="{FF2B5EF4-FFF2-40B4-BE49-F238E27FC236}">
                <a16:creationId xmlns:a16="http://schemas.microsoft.com/office/drawing/2014/main" id="{BCFA6AFA-3671-4E07-BA9C-90DAA4BC5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702" y="2875229"/>
            <a:ext cx="8185171" cy="2667442"/>
          </a:xfrm>
          <a:prstGeom prst="rect">
            <a:avLst/>
          </a:prstGeom>
        </p:spPr>
      </p:pic>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B7686D9D-40FF-49A2-8254-A935EBB4C1C6}"/>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B7686D9D-40FF-49A2-8254-A935EBB4C1C6}"/>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316887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163A3-0C8C-4D9A-A767-BF069805EED9}"/>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Combinations</a:t>
            </a:r>
            <a:endParaRPr lang="en-US" dirty="0"/>
          </a:p>
        </p:txBody>
      </p:sp>
      <p:sp>
        <p:nvSpPr>
          <p:cNvPr id="3" name="Content Placeholder 2">
            <a:extLst>
              <a:ext uri="{FF2B5EF4-FFF2-40B4-BE49-F238E27FC236}">
                <a16:creationId xmlns:a16="http://schemas.microsoft.com/office/drawing/2014/main" id="{744390C1-6B52-4988-9790-E24B4375A001}"/>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There are also two types of combinations (remember the order does not matter now):</a:t>
            </a:r>
          </a:p>
          <a:p>
            <a:pPr marL="514350" indent="-514350">
              <a:buAutoNum type="arabicParenR"/>
            </a:pPr>
            <a:r>
              <a:rPr lang="en-US" b="1" dirty="0">
                <a:latin typeface="Times New Roman" panose="02020603050405020304" pitchFamily="18" charset="0"/>
                <a:cs typeface="Times New Roman" panose="02020603050405020304" pitchFamily="18" charset="0"/>
              </a:rPr>
              <a:t>Repetition is Allowed: </a:t>
            </a:r>
            <a:r>
              <a:rPr lang="en-US" dirty="0">
                <a:latin typeface="Times New Roman" panose="02020603050405020304" pitchFamily="18" charset="0"/>
                <a:cs typeface="Times New Roman" panose="02020603050405020304" pitchFamily="18" charset="0"/>
              </a:rPr>
              <a:t>such as coins in your pocket (5,5,5,10,10)</a:t>
            </a:r>
          </a:p>
          <a:p>
            <a:pPr marL="514350" indent="-514350">
              <a:buAutoNum type="arabicParenR"/>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2) No Repetition: </a:t>
            </a:r>
            <a:r>
              <a:rPr lang="en-US" dirty="0">
                <a:latin typeface="Times New Roman" panose="02020603050405020304" pitchFamily="18" charset="0"/>
                <a:cs typeface="Times New Roman" panose="02020603050405020304" pitchFamily="18" charset="0"/>
              </a:rPr>
              <a:t>such as lottery numbers (2,14,15,27,30,33)</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m3d="http://schemas.microsoft.com/office/drawing/2017/model3d">
        <mc:Choice Requires="am3d">
          <p:graphicFrame>
            <p:nvGraphicFramePr>
              <p:cNvPr id="4" name="3D Model 3" descr="Himalayan Persian">
                <a:extLst>
                  <a:ext uri="{FF2B5EF4-FFF2-40B4-BE49-F238E27FC236}">
                    <a16:creationId xmlns:a16="http://schemas.microsoft.com/office/drawing/2014/main" id="{17344E42-4F74-4179-9436-F2A710669B7F}"/>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imalayan Persian">
                <a:extLst>
                  <a:ext uri="{FF2B5EF4-FFF2-40B4-BE49-F238E27FC236}">
                    <a16:creationId xmlns:a16="http://schemas.microsoft.com/office/drawing/2014/main" id="{17344E42-4F74-4179-9436-F2A710669B7F}"/>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pic>
        <p:nvPicPr>
          <p:cNvPr id="6" name="Picture 5">
            <a:extLst>
              <a:ext uri="{FF2B5EF4-FFF2-40B4-BE49-F238E27FC236}">
                <a16:creationId xmlns:a16="http://schemas.microsoft.com/office/drawing/2014/main" id="{F6247A85-79D8-4C19-B4AD-DD3BF04E7C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0500" y="3179884"/>
            <a:ext cx="1828800" cy="1125415"/>
          </a:xfrm>
          <a:prstGeom prst="rect">
            <a:avLst/>
          </a:prstGeom>
        </p:spPr>
      </p:pic>
      <p:pic>
        <p:nvPicPr>
          <p:cNvPr id="8" name="Picture 7">
            <a:extLst>
              <a:ext uri="{FF2B5EF4-FFF2-40B4-BE49-F238E27FC236}">
                <a16:creationId xmlns:a16="http://schemas.microsoft.com/office/drawing/2014/main" id="{401F134A-2C8A-4AFD-83A3-3D20A16B69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4300" y="4782124"/>
            <a:ext cx="1905000" cy="1457325"/>
          </a:xfrm>
          <a:prstGeom prst="rect">
            <a:avLst/>
          </a:prstGeom>
        </p:spPr>
      </p:pic>
    </p:spTree>
    <p:extLst>
      <p:ext uri="{BB962C8B-B14F-4D97-AF65-F5344CB8AC3E}">
        <p14:creationId xmlns:p14="http://schemas.microsoft.com/office/powerpoint/2010/main" val="121632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1CFAF-BC55-4B8C-8069-D21F5F6113A6}"/>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Combinations with Repetition Formula</a:t>
            </a:r>
            <a:endParaRPr lang="en-US" dirty="0"/>
          </a:p>
        </p:txBody>
      </p:sp>
      <p:pic>
        <p:nvPicPr>
          <p:cNvPr id="10" name="Content Placeholder 9">
            <a:extLst>
              <a:ext uri="{FF2B5EF4-FFF2-40B4-BE49-F238E27FC236}">
                <a16:creationId xmlns:a16="http://schemas.microsoft.com/office/drawing/2014/main" id="{048801F7-D1DC-414F-88A4-0160613D86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5318" y="2266122"/>
            <a:ext cx="7867717" cy="3273287"/>
          </a:xfrm>
        </p:spPr>
      </p:pic>
      <mc:AlternateContent xmlns:mc="http://schemas.openxmlformats.org/markup-compatibility/2006" xmlns:am3d="http://schemas.microsoft.com/office/drawing/2017/model3d">
        <mc:Choice Requires="am3d">
          <p:graphicFrame>
            <p:nvGraphicFramePr>
              <p:cNvPr id="4" name="3D Model 3" descr="Himalayan Persian">
                <a:extLst>
                  <a:ext uri="{FF2B5EF4-FFF2-40B4-BE49-F238E27FC236}">
                    <a16:creationId xmlns:a16="http://schemas.microsoft.com/office/drawing/2014/main" id="{FEFE1463-AE57-4241-95F4-A7D5FD1F2597}"/>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imalayan Persian">
                <a:extLst>
                  <a:ext uri="{FF2B5EF4-FFF2-40B4-BE49-F238E27FC236}">
                    <a16:creationId xmlns:a16="http://schemas.microsoft.com/office/drawing/2014/main" id="{FEFE1463-AE57-4241-95F4-A7D5FD1F2597}"/>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96294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77BA1-DFF9-415A-98E7-F5CFE774F54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1) Combinations with Repetition</a:t>
            </a:r>
          </a:p>
        </p:txBody>
      </p:sp>
      <p:sp>
        <p:nvSpPr>
          <p:cNvPr id="3" name="Content Placeholder 2">
            <a:extLst>
              <a:ext uri="{FF2B5EF4-FFF2-40B4-BE49-F238E27FC236}">
                <a16:creationId xmlns:a16="http://schemas.microsoft.com/office/drawing/2014/main" id="{509AD537-C022-4D4B-9F57-18FD86CF76C9}"/>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Let us say there are five flavors of ice cream: banana, chocolate, lemon, strawberry and vanilla. We can have three scoops. How many variations will there be? Let's use letters for the flavors: {b, c, l, s, v}. Example selections include {c, c, c} (3 scoops of chocolate), {b, l, v} (one each of banana, lemon and vanilla),{b, v, v} (one of banana, two of vanilla)</a:t>
            </a:r>
          </a:p>
          <a:p>
            <a:pPr marL="0" indent="0">
              <a:buNone/>
            </a:pPr>
            <a:r>
              <a:rPr lang="en-US" dirty="0">
                <a:latin typeface="Times New Roman" panose="02020603050405020304" pitchFamily="18" charset="0"/>
                <a:cs typeface="Times New Roman" panose="02020603050405020304" pitchFamily="18" charset="0"/>
              </a:rPr>
              <a:t>    </a:t>
            </a:r>
          </a:p>
          <a:p>
            <a:pPr marL="0" indent="0">
              <a:buNone/>
            </a:pP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FA93FC3A-421E-46A9-9B96-C7D8A74C827C}"/>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FA93FC3A-421E-46A9-9B96-C7D8A74C827C}"/>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pic>
        <p:nvPicPr>
          <p:cNvPr id="6" name="Picture 5">
            <a:extLst>
              <a:ext uri="{FF2B5EF4-FFF2-40B4-BE49-F238E27FC236}">
                <a16:creationId xmlns:a16="http://schemas.microsoft.com/office/drawing/2014/main" id="{04AEEFAB-1E3A-431D-B376-D88E9E7632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9140" y="4054036"/>
            <a:ext cx="4000500" cy="2247900"/>
          </a:xfrm>
          <a:prstGeom prst="rect">
            <a:avLst/>
          </a:prstGeom>
        </p:spPr>
      </p:pic>
    </p:spTree>
    <p:extLst>
      <p:ext uri="{BB962C8B-B14F-4D97-AF65-F5344CB8AC3E}">
        <p14:creationId xmlns:p14="http://schemas.microsoft.com/office/powerpoint/2010/main" val="398802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77BA1-DFF9-415A-98E7-F5CFE774F54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1) Combinations with Repetition</a:t>
            </a:r>
          </a:p>
        </p:txBody>
      </p:sp>
      <p:sp>
        <p:nvSpPr>
          <p:cNvPr id="3" name="Content Placeholder 2">
            <a:extLst>
              <a:ext uri="{FF2B5EF4-FFF2-40B4-BE49-F238E27FC236}">
                <a16:creationId xmlns:a16="http://schemas.microsoft.com/office/drawing/2014/main" id="{509AD537-C022-4D4B-9F57-18FD86CF76C9}"/>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Let us say there are five flavors of ice cream: banana, chocolate, lemon, strawberry and vanilla. We can have three scoops. How many variations will there be? Let's use letters for the flavors: {b, c, l, s, v}. Example selections include {c, c, c} (3 scoops of chocolate), {b, l, v} (one each of banana, lemon and vanilla),{b, v, v} (one of banana, two of vanilla)</a:t>
            </a:r>
          </a:p>
          <a:p>
            <a:pPr marL="0" indent="0">
              <a:buNone/>
            </a:pPr>
            <a:r>
              <a:rPr lang="en-US" dirty="0">
                <a:latin typeface="Times New Roman" panose="02020603050405020304" pitchFamily="18" charset="0"/>
                <a:cs typeface="Times New Roman" panose="02020603050405020304" pitchFamily="18" charset="0"/>
              </a:rPr>
              <a:t>    </a:t>
            </a:r>
          </a:p>
          <a:p>
            <a:pPr marL="0" indent="0">
              <a:buNone/>
            </a:pPr>
            <a:endParaRPr lang="en-US" dirty="0">
              <a:latin typeface="Times New Roman" panose="02020603050405020304" pitchFamily="18" charset="0"/>
              <a:cs typeface="Times New Roman" panose="02020603050405020304" pitchFamily="18" charset="0"/>
            </a:endParaRPr>
          </a:p>
        </p:txBody>
      </p:sp>
      <p:pic>
        <p:nvPicPr>
          <p:cNvPr id="7" name="Picture 6" descr="A picture containing text&#10;&#10;Description automatically generated">
            <a:extLst>
              <a:ext uri="{FF2B5EF4-FFF2-40B4-BE49-F238E27FC236}">
                <a16:creationId xmlns:a16="http://schemas.microsoft.com/office/drawing/2014/main" id="{1C718426-CB23-4B34-BB66-3F35E58AB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5231" y="4360986"/>
            <a:ext cx="4402587" cy="1759656"/>
          </a:xfrm>
          <a:prstGeom prst="rect">
            <a:avLst/>
          </a:prstGeom>
        </p:spPr>
      </p:pic>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FA93FC3A-421E-46A9-9B96-C7D8A74C827C}"/>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FA93FC3A-421E-46A9-9B96-C7D8A74C827C}"/>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201607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A56D9-BECB-4B1D-926E-D149E95D4D6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1) Combinations with Repetition</a:t>
            </a:r>
            <a:endParaRPr lang="en-US" dirty="0"/>
          </a:p>
        </p:txBody>
      </p:sp>
      <p:pic>
        <p:nvPicPr>
          <p:cNvPr id="11" name="Content Placeholder 10" descr="A screenshot of a cell phone&#10;&#10;Description automatically generated">
            <a:extLst>
              <a:ext uri="{FF2B5EF4-FFF2-40B4-BE49-F238E27FC236}">
                <a16:creationId xmlns:a16="http://schemas.microsoft.com/office/drawing/2014/main" id="{2234AC7A-C49C-4D8D-8D32-7C6548C7F3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1814" y="1828799"/>
            <a:ext cx="9492325" cy="3784209"/>
          </a:xfrm>
        </p:spPr>
      </p:pic>
      <mc:AlternateContent xmlns:mc="http://schemas.openxmlformats.org/markup-compatibility/2006" xmlns:am3d="http://schemas.microsoft.com/office/drawing/2017/model3d">
        <mc:Choice Requires="am3d">
          <p:graphicFrame>
            <p:nvGraphicFramePr>
              <p:cNvPr id="4" name="3D Model 3" descr="Himalayan Persian">
                <a:extLst>
                  <a:ext uri="{FF2B5EF4-FFF2-40B4-BE49-F238E27FC236}">
                    <a16:creationId xmlns:a16="http://schemas.microsoft.com/office/drawing/2014/main" id="{FDE51E7F-9F0D-486F-97C2-0BEEE621E339}"/>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imalayan Persian">
                <a:extLst>
                  <a:ext uri="{FF2B5EF4-FFF2-40B4-BE49-F238E27FC236}">
                    <a16:creationId xmlns:a16="http://schemas.microsoft.com/office/drawing/2014/main" id="{FDE51E7F-9F0D-486F-97C2-0BEEE621E339}"/>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pic>
        <p:nvPicPr>
          <p:cNvPr id="5" name="Picture 4">
            <a:extLst>
              <a:ext uri="{FF2B5EF4-FFF2-40B4-BE49-F238E27FC236}">
                <a16:creationId xmlns:a16="http://schemas.microsoft.com/office/drawing/2014/main" id="{62B11C78-159A-4412-96B2-FA2266D6E7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6056" y="4107766"/>
            <a:ext cx="4312920" cy="2194170"/>
          </a:xfrm>
          <a:prstGeom prst="rect">
            <a:avLst/>
          </a:prstGeom>
        </p:spPr>
      </p:pic>
    </p:spTree>
    <p:extLst>
      <p:ext uri="{BB962C8B-B14F-4D97-AF65-F5344CB8AC3E}">
        <p14:creationId xmlns:p14="http://schemas.microsoft.com/office/powerpoint/2010/main" val="224736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F16D-3D73-4277-85A7-EF36503D259E}"/>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1) Combinations with Repetition</a:t>
            </a:r>
            <a:endParaRPr lang="en-US" dirty="0"/>
          </a:p>
        </p:txBody>
      </p:sp>
      <p:pic>
        <p:nvPicPr>
          <p:cNvPr id="7" name="Content Placeholder 6" descr="A picture containing table&#10;&#10;Description automatically generated">
            <a:extLst>
              <a:ext uri="{FF2B5EF4-FFF2-40B4-BE49-F238E27FC236}">
                <a16:creationId xmlns:a16="http://schemas.microsoft.com/office/drawing/2014/main" id="{DAF3A233-DB52-41B8-B0A9-CCD30160B5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4897" y="1707673"/>
            <a:ext cx="7652825" cy="4581625"/>
          </a:xfrm>
        </p:spPr>
      </p:pic>
      <mc:AlternateContent xmlns:mc="http://schemas.openxmlformats.org/markup-compatibility/2006" xmlns:am3d="http://schemas.microsoft.com/office/drawing/2017/model3d">
        <mc:Choice Requires="am3d">
          <p:graphicFrame>
            <p:nvGraphicFramePr>
              <p:cNvPr id="4" name="3D Model 3" descr="Himalayan Persian">
                <a:extLst>
                  <a:ext uri="{FF2B5EF4-FFF2-40B4-BE49-F238E27FC236}">
                    <a16:creationId xmlns:a16="http://schemas.microsoft.com/office/drawing/2014/main" id="{C2196B46-FECF-4DF9-B1DB-AD71894B1E8E}"/>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imalayan Persian">
                <a:extLst>
                  <a:ext uri="{FF2B5EF4-FFF2-40B4-BE49-F238E27FC236}">
                    <a16:creationId xmlns:a16="http://schemas.microsoft.com/office/drawing/2014/main" id="{C2196B46-FECF-4DF9-B1DB-AD71894B1E8E}"/>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8747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4023E-49A1-4822-9CF0-011F9FF7464A}"/>
              </a:ext>
            </a:extLst>
          </p:cNvPr>
          <p:cNvSpPr>
            <a:spLocks noGrp="1"/>
          </p:cNvSpPr>
          <p:nvPr>
            <p:ph type="title"/>
          </p:nvPr>
        </p:nvSpPr>
        <p:spPr/>
        <p:txBody>
          <a:bodyPr/>
          <a:lstStyle/>
          <a:p>
            <a:r>
              <a:rPr lang="en-US" sz="4400" b="1" dirty="0">
                <a:latin typeface="Times New Roman" panose="02020603050405020304" pitchFamily="18" charset="0"/>
                <a:cs typeface="Times New Roman" panose="02020603050405020304" pitchFamily="18" charset="0"/>
              </a:rPr>
              <a:t>Probability Use in Computer Science</a:t>
            </a:r>
            <a:endParaRPr lang="en-US" dirty="0"/>
          </a:p>
        </p:txBody>
      </p:sp>
      <p:pic>
        <p:nvPicPr>
          <p:cNvPr id="7" name="Content Placeholder 6" descr="Diagram&#10;&#10;Description automatically generated">
            <a:extLst>
              <a:ext uri="{FF2B5EF4-FFF2-40B4-BE49-F238E27FC236}">
                <a16:creationId xmlns:a16="http://schemas.microsoft.com/office/drawing/2014/main" id="{7374C5E4-E1EA-4919-B3DD-0BE0306EA4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30393" y="1947069"/>
            <a:ext cx="6191250" cy="4152900"/>
          </a:xfrm>
        </p:spPr>
      </p:pic>
      <p:sp>
        <p:nvSpPr>
          <p:cNvPr id="8" name="TextBox 7">
            <a:extLst>
              <a:ext uri="{FF2B5EF4-FFF2-40B4-BE49-F238E27FC236}">
                <a16:creationId xmlns:a16="http://schemas.microsoft.com/office/drawing/2014/main" id="{E5945970-8D61-46E2-A2EF-C02A430E571E}"/>
              </a:ext>
            </a:extLst>
          </p:cNvPr>
          <p:cNvSpPr txBox="1"/>
          <p:nvPr/>
        </p:nvSpPr>
        <p:spPr>
          <a:xfrm>
            <a:off x="838200" y="2835965"/>
            <a:ext cx="3044687" cy="553998"/>
          </a:xfrm>
          <a:prstGeom prst="rect">
            <a:avLst/>
          </a:prstGeom>
          <a:noFill/>
        </p:spPr>
        <p:txBody>
          <a:bodyPr wrap="square" rtlCol="0">
            <a:spAutoFit/>
          </a:bodyPr>
          <a:lstStyle/>
          <a:p>
            <a:r>
              <a:rPr lang="en-US" sz="3000" dirty="0">
                <a:latin typeface="Times New Roman" panose="02020603050405020304" pitchFamily="18" charset="0"/>
                <a:cs typeface="Times New Roman" panose="02020603050405020304" pitchFamily="18" charset="0"/>
              </a:rPr>
              <a:t>Network Traffic</a:t>
            </a:r>
          </a:p>
        </p:txBody>
      </p:sp>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9A4D3418-F6EA-4375-AD56-539A868421D4}"/>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9A4D3418-F6EA-4375-AD56-539A868421D4}"/>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198471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385B4-04E2-45B4-A234-3668A48CF8D9}"/>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2. Combinations without Repetition</a:t>
            </a:r>
          </a:p>
        </p:txBody>
      </p:sp>
      <p:sp>
        <p:nvSpPr>
          <p:cNvPr id="3" name="Content Placeholder 2">
            <a:extLst>
              <a:ext uri="{FF2B5EF4-FFF2-40B4-BE49-F238E27FC236}">
                <a16:creationId xmlns:a16="http://schemas.microsoft.com/office/drawing/2014/main" id="{86482421-03E3-4309-BE70-59C1B4169B3F}"/>
              </a:ext>
            </a:extLst>
          </p:cNvPr>
          <p:cNvSpPr>
            <a:spLocks noGrp="1"/>
          </p:cNvSpPr>
          <p:nvPr>
            <p:ph idx="1"/>
          </p:nvPr>
        </p:nvSpPr>
        <p:spPr/>
        <p:txBody>
          <a:bodyPr/>
          <a:lstStyle/>
          <a:p>
            <a:pPr marL="0" indent="0">
              <a:buNone/>
            </a:pPr>
            <a:r>
              <a:rPr lang="en-US" dirty="0"/>
              <a:t>This is how lotteries work. The numbers are drawn one at a time, and if we have the lucky numbers (no matter what order) we win!</a:t>
            </a:r>
          </a:p>
          <a:p>
            <a:pPr marL="0" indent="0">
              <a:buNone/>
            </a:pPr>
            <a:endParaRPr lang="en-US" dirty="0"/>
          </a:p>
        </p:txBody>
      </p:sp>
      <mc:AlternateContent xmlns:mc="http://schemas.openxmlformats.org/markup-compatibility/2006" xmlns:am3d="http://schemas.microsoft.com/office/drawing/2017/model3d">
        <mc:Choice Requires="am3d">
          <p:graphicFrame>
            <p:nvGraphicFramePr>
              <p:cNvPr id="4" name="3D Model 3" descr="Himalayan Persian">
                <a:extLst>
                  <a:ext uri="{FF2B5EF4-FFF2-40B4-BE49-F238E27FC236}">
                    <a16:creationId xmlns:a16="http://schemas.microsoft.com/office/drawing/2014/main" id="{239F0AAC-CC25-432B-975F-E86B731905E0}"/>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imalayan Persian">
                <a:extLst>
                  <a:ext uri="{FF2B5EF4-FFF2-40B4-BE49-F238E27FC236}">
                    <a16:creationId xmlns:a16="http://schemas.microsoft.com/office/drawing/2014/main" id="{239F0AAC-CC25-432B-975F-E86B731905E0}"/>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pic>
        <p:nvPicPr>
          <p:cNvPr id="6" name="Picture 5">
            <a:extLst>
              <a:ext uri="{FF2B5EF4-FFF2-40B4-BE49-F238E27FC236}">
                <a16:creationId xmlns:a16="http://schemas.microsoft.com/office/drawing/2014/main" id="{24DA507A-9ED5-47C5-8A92-68CAE39CA3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2913983"/>
            <a:ext cx="8382000" cy="2889738"/>
          </a:xfrm>
          <a:prstGeom prst="rect">
            <a:avLst/>
          </a:prstGeom>
        </p:spPr>
      </p:pic>
    </p:spTree>
    <p:extLst>
      <p:ext uri="{BB962C8B-B14F-4D97-AF65-F5344CB8AC3E}">
        <p14:creationId xmlns:p14="http://schemas.microsoft.com/office/powerpoint/2010/main" val="163207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9CD37-CDB4-4113-A45C-C2ED165B5CD2}"/>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2. Combinations without Repetition Formula</a:t>
            </a:r>
            <a:endParaRPr lang="en-US" dirty="0"/>
          </a:p>
        </p:txBody>
      </p:sp>
      <p:pic>
        <p:nvPicPr>
          <p:cNvPr id="7" name="Content Placeholder 6" descr="Diagram, schematic&#10;&#10;Description automatically generated">
            <a:extLst>
              <a:ext uri="{FF2B5EF4-FFF2-40B4-BE49-F238E27FC236}">
                <a16:creationId xmlns:a16="http://schemas.microsoft.com/office/drawing/2014/main" id="{8BECBEEC-49E4-4F9A-A793-86C8CEDD66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2727" y="2392948"/>
            <a:ext cx="3648688" cy="1325563"/>
          </a:xfrm>
        </p:spPr>
      </p:pic>
      <p:sp>
        <p:nvSpPr>
          <p:cNvPr id="8" name="TextBox 7">
            <a:extLst>
              <a:ext uri="{FF2B5EF4-FFF2-40B4-BE49-F238E27FC236}">
                <a16:creationId xmlns:a16="http://schemas.microsoft.com/office/drawing/2014/main" id="{3ABC7BB4-8940-4ED4-BCDD-407E3C2723B4}"/>
              </a:ext>
            </a:extLst>
          </p:cNvPr>
          <p:cNvSpPr txBox="1"/>
          <p:nvPr/>
        </p:nvSpPr>
        <p:spPr>
          <a:xfrm>
            <a:off x="838200" y="1746617"/>
            <a:ext cx="1068125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we adjust our permutations formula to reduce it by how many ways the objects could be in order (because we aren't interested in their order anymore):</a:t>
            </a:r>
          </a:p>
        </p:txBody>
      </p:sp>
      <p:pic>
        <p:nvPicPr>
          <p:cNvPr id="10" name="Picture 9" descr="Text&#10;&#10;Description automatically generated">
            <a:extLst>
              <a:ext uri="{FF2B5EF4-FFF2-40B4-BE49-F238E27FC236}">
                <a16:creationId xmlns:a16="http://schemas.microsoft.com/office/drawing/2014/main" id="{FD5001D9-ACB8-4B34-B1BF-3FFC7965E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0864" y="3680464"/>
            <a:ext cx="2352414" cy="1050285"/>
          </a:xfrm>
          <a:prstGeom prst="rect">
            <a:avLst/>
          </a:prstGeom>
        </p:spPr>
      </p:pic>
      <p:sp>
        <p:nvSpPr>
          <p:cNvPr id="11" name="TextBox 10">
            <a:extLst>
              <a:ext uri="{FF2B5EF4-FFF2-40B4-BE49-F238E27FC236}">
                <a16:creationId xmlns:a16="http://schemas.microsoft.com/office/drawing/2014/main" id="{AC97E3EB-626E-4640-B568-7B665B6D4628}"/>
              </a:ext>
            </a:extLst>
          </p:cNvPr>
          <p:cNvSpPr txBox="1"/>
          <p:nvPr/>
        </p:nvSpPr>
        <p:spPr>
          <a:xfrm>
            <a:off x="597877" y="5008098"/>
            <a:ext cx="105156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where n is the number of things to choose from, and we choose r of them, no repetition, order doesn't matter.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9" name="3D Model 8" descr="Himalayan Persian">
                <a:extLst>
                  <a:ext uri="{FF2B5EF4-FFF2-40B4-BE49-F238E27FC236}">
                    <a16:creationId xmlns:a16="http://schemas.microsoft.com/office/drawing/2014/main" id="{89A7C7F8-170E-481A-9FB7-8A00887676F8}"/>
                  </a:ext>
                </a:extLst>
              </p:cNvPr>
              <p:cNvGraphicFramePr>
                <a:graphicFrameLocks noChangeAspect="1"/>
              </p:cNvGraphicFramePr>
              <p:nvPr/>
            </p:nvGraphicFramePr>
            <p:xfrm>
              <a:off x="10788317" y="5305507"/>
              <a:ext cx="984583" cy="996429"/>
            </p:xfrm>
            <a:graphic>
              <a:graphicData uri="http://schemas.microsoft.com/office/drawing/2017/model3d">
                <am3d:model3d r:embed="rId4">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5"/>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3D Model 8" descr="Himalayan Persian">
                <a:extLst>
                  <a:ext uri="{FF2B5EF4-FFF2-40B4-BE49-F238E27FC236}">
                    <a16:creationId xmlns:a16="http://schemas.microsoft.com/office/drawing/2014/main" id="{89A7C7F8-170E-481A-9FB7-8A00887676F8}"/>
                  </a:ext>
                </a:extLst>
              </p:cNvPr>
              <p:cNvPicPr>
                <a:picLocks noGrp="1" noRot="1" noChangeAspect="1" noMove="1" noResize="1" noEditPoints="1" noAdjustHandles="1" noChangeArrowheads="1" noChangeShapeType="1" noCrop="1"/>
              </p:cNvPicPr>
              <p:nvPr/>
            </p:nvPicPr>
            <p:blipFill>
              <a:blip r:embed="rId6"/>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261696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9"/>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9"/>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9"/>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9"/>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9"/>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8640-AF0D-424D-B00A-AE187E9CD161}"/>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2. Combinations without Repetition Example</a:t>
            </a:r>
            <a:endParaRPr lang="en-US" dirty="0"/>
          </a:p>
        </p:txBody>
      </p:sp>
      <p:sp>
        <p:nvSpPr>
          <p:cNvPr id="3" name="Content Placeholder 2">
            <a:extLst>
              <a:ext uri="{FF2B5EF4-FFF2-40B4-BE49-F238E27FC236}">
                <a16:creationId xmlns:a16="http://schemas.microsoft.com/office/drawing/2014/main" id="{B3FD4215-DC3D-4C43-92B9-24FB20910DEE}"/>
              </a:ext>
            </a:extLst>
          </p:cNvPr>
          <p:cNvSpPr>
            <a:spLocks noGrp="1"/>
          </p:cNvSpPr>
          <p:nvPr>
            <p:ph idx="1"/>
          </p:nvPr>
        </p:nvSpPr>
        <p:spPr/>
        <p:txBody>
          <a:bodyPr/>
          <a:lstStyle/>
          <a:p>
            <a:r>
              <a:rPr lang="en-US" dirty="0"/>
              <a:t>2 girls will go to a party, if between the two, they have 4 pairs of fancy shoes, define the combination of shoes this two girls can wear</a:t>
            </a:r>
          </a:p>
          <a:p>
            <a:pPr marL="0" indent="0">
              <a:buNone/>
            </a:pPr>
            <a:endParaRPr lang="en-US" dirty="0"/>
          </a:p>
        </p:txBody>
      </p:sp>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04CBB7F9-2D90-4089-9106-4AC0BF9D6B96}"/>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04CBB7F9-2D90-4089-9106-4AC0BF9D6B96}"/>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pic>
        <p:nvPicPr>
          <p:cNvPr id="6" name="Picture 5">
            <a:extLst>
              <a:ext uri="{FF2B5EF4-FFF2-40B4-BE49-F238E27FC236}">
                <a16:creationId xmlns:a16="http://schemas.microsoft.com/office/drawing/2014/main" id="{CBDDB031-1005-4F9B-B42D-BBEA925F3D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039" y="2230036"/>
            <a:ext cx="3375849" cy="4071900"/>
          </a:xfrm>
          <a:prstGeom prst="rect">
            <a:avLst/>
          </a:prstGeom>
        </p:spPr>
      </p:pic>
      <p:pic>
        <p:nvPicPr>
          <p:cNvPr id="9" name="Picture 8">
            <a:extLst>
              <a:ext uri="{FF2B5EF4-FFF2-40B4-BE49-F238E27FC236}">
                <a16:creationId xmlns:a16="http://schemas.microsoft.com/office/drawing/2014/main" id="{1D218E72-8ACC-4937-9A9C-E60BC30764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4641" y="3559508"/>
            <a:ext cx="1953759" cy="1477633"/>
          </a:xfrm>
          <a:prstGeom prst="rect">
            <a:avLst/>
          </a:prstGeom>
        </p:spPr>
      </p:pic>
      <p:pic>
        <p:nvPicPr>
          <p:cNvPr id="11" name="Picture 10">
            <a:extLst>
              <a:ext uri="{FF2B5EF4-FFF2-40B4-BE49-F238E27FC236}">
                <a16:creationId xmlns:a16="http://schemas.microsoft.com/office/drawing/2014/main" id="{0EB69F0F-B217-4439-9790-C3E182AC90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1743" y="3225819"/>
            <a:ext cx="3284736" cy="2861268"/>
          </a:xfrm>
          <a:prstGeom prst="rect">
            <a:avLst/>
          </a:prstGeom>
        </p:spPr>
      </p:pic>
      <p:pic>
        <p:nvPicPr>
          <p:cNvPr id="13" name="Picture 12">
            <a:extLst>
              <a:ext uri="{FF2B5EF4-FFF2-40B4-BE49-F238E27FC236}">
                <a16:creationId xmlns:a16="http://schemas.microsoft.com/office/drawing/2014/main" id="{84ECC078-4EA8-4E93-B274-AF80503D13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67164" y="2230036"/>
            <a:ext cx="4405303" cy="4405303"/>
          </a:xfrm>
          <a:prstGeom prst="rect">
            <a:avLst/>
          </a:prstGeom>
        </p:spPr>
      </p:pic>
    </p:spTree>
    <p:extLst>
      <p:ext uri="{BB962C8B-B14F-4D97-AF65-F5344CB8AC3E}">
        <p14:creationId xmlns:p14="http://schemas.microsoft.com/office/powerpoint/2010/main" val="370215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8640-AF0D-424D-B00A-AE187E9CD161}"/>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2. Combinations without Repetition Example</a:t>
            </a:r>
            <a:endParaRPr lang="en-US" dirty="0"/>
          </a:p>
        </p:txBody>
      </p:sp>
      <p:sp>
        <p:nvSpPr>
          <p:cNvPr id="3" name="Content Placeholder 2">
            <a:extLst>
              <a:ext uri="{FF2B5EF4-FFF2-40B4-BE49-F238E27FC236}">
                <a16:creationId xmlns:a16="http://schemas.microsoft.com/office/drawing/2014/main" id="{B3FD4215-DC3D-4C43-92B9-24FB20910DEE}"/>
              </a:ext>
            </a:extLst>
          </p:cNvPr>
          <p:cNvSpPr>
            <a:spLocks noGrp="1"/>
          </p:cNvSpPr>
          <p:nvPr>
            <p:ph idx="1"/>
          </p:nvPr>
        </p:nvSpPr>
        <p:spPr/>
        <p:txBody>
          <a:bodyPr/>
          <a:lstStyle/>
          <a:p>
            <a:r>
              <a:rPr lang="en-US" dirty="0"/>
              <a:t>2 girls will go to a party, if between the two, they have 4 pairs of fancy shoes, define the combination of shoes this two girls can wear</a:t>
            </a:r>
          </a:p>
          <a:p>
            <a:pPr marL="0" indent="0">
              <a:buNone/>
            </a:pPr>
            <a:endParaRPr lang="en-US" dirty="0"/>
          </a:p>
        </p:txBody>
      </p:sp>
      <p:pic>
        <p:nvPicPr>
          <p:cNvPr id="7" name="Picture 6" descr="A picture containing text&#10;&#10;Description automatically generated">
            <a:extLst>
              <a:ext uri="{FF2B5EF4-FFF2-40B4-BE49-F238E27FC236}">
                <a16:creationId xmlns:a16="http://schemas.microsoft.com/office/drawing/2014/main" id="{12D565AD-98C7-4FEE-A8F5-4C907C60C7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868" y="2757268"/>
            <a:ext cx="4172532" cy="3554632"/>
          </a:xfrm>
          <a:prstGeom prst="rect">
            <a:avLst/>
          </a:prstGeom>
        </p:spPr>
      </p:pic>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04CBB7F9-2D90-4089-9106-4AC0BF9D6B96}"/>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04CBB7F9-2D90-4089-9106-4AC0BF9D6B96}"/>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290202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5"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D8C406E3-6256-4D2B-9FFF-5B167A88BC4A}"/>
              </a:ext>
            </a:extLst>
          </p:cNvPr>
          <p:cNvSpPr>
            <a:spLocks noGrp="1"/>
          </p:cNvSpPr>
          <p:nvPr>
            <p:ph type="title"/>
          </p:nvPr>
        </p:nvSpPr>
        <p:spPr>
          <a:xfrm>
            <a:off x="1047280" y="759805"/>
            <a:ext cx="10306520" cy="1325563"/>
          </a:xfrm>
        </p:spPr>
        <p:txBody>
          <a:bodyPr>
            <a:normAutofit/>
          </a:bodyPr>
          <a:lstStyle/>
          <a:p>
            <a:r>
              <a:rPr lang="en-US" sz="4000" b="1">
                <a:solidFill>
                  <a:srgbClr val="FFFFFF"/>
                </a:solidFill>
                <a:latin typeface="Times New Roman" panose="02020603050405020304" pitchFamily="18" charset="0"/>
                <a:cs typeface="Times New Roman" panose="02020603050405020304" pitchFamily="18" charset="0"/>
              </a:rPr>
              <a:t>2. Combinations without Repetition Example</a:t>
            </a:r>
            <a:endParaRPr lang="en-US" sz="4000">
              <a:solidFill>
                <a:srgbClr val="FFFFFF"/>
              </a:solidFill>
            </a:endParaRPr>
          </a:p>
        </p:txBody>
      </p:sp>
      <p:sp>
        <p:nvSpPr>
          <p:cNvPr id="3" name="Content Placeholder 2">
            <a:extLst>
              <a:ext uri="{FF2B5EF4-FFF2-40B4-BE49-F238E27FC236}">
                <a16:creationId xmlns:a16="http://schemas.microsoft.com/office/drawing/2014/main" id="{26D0ADC8-7E46-46B1-BBC0-0AEDFDA77F61}"/>
              </a:ext>
            </a:extLst>
          </p:cNvPr>
          <p:cNvSpPr>
            <a:spLocks noGrp="1"/>
          </p:cNvSpPr>
          <p:nvPr>
            <p:ph idx="1"/>
          </p:nvPr>
        </p:nvSpPr>
        <p:spPr>
          <a:xfrm>
            <a:off x="1899139" y="2494450"/>
            <a:ext cx="8867960" cy="3563159"/>
          </a:xfrm>
        </p:spPr>
        <p:txBody>
          <a:bodyPr>
            <a:normAutofit/>
          </a:bodyPr>
          <a:lstStyle/>
          <a:p>
            <a:r>
              <a:rPr lang="en-US" sz="2400" dirty="0"/>
              <a:t>A man will go on a trip for 3 days, so he will take with him 3 shirts, if he has 7 shirts, how many combination of shirts can he take.</a:t>
            </a:r>
          </a:p>
          <a:p>
            <a:pPr marL="0" indent="0">
              <a:buNone/>
            </a:pPr>
            <a:endParaRPr lang="en-US" sz="2400" dirty="0"/>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CAE27BD9-C784-4DBE-B11A-831DC25126D7}"/>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CAE27BD9-C784-4DBE-B11A-831DC25126D7}"/>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pic>
        <p:nvPicPr>
          <p:cNvPr id="5" name="Picture 4">
            <a:extLst>
              <a:ext uri="{FF2B5EF4-FFF2-40B4-BE49-F238E27FC236}">
                <a16:creationId xmlns:a16="http://schemas.microsoft.com/office/drawing/2014/main" id="{F2848414-2321-4A7D-9F20-656FAABD22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6585" y="3568355"/>
            <a:ext cx="3912811" cy="2529840"/>
          </a:xfrm>
          <a:prstGeom prst="rect">
            <a:avLst/>
          </a:prstGeom>
        </p:spPr>
      </p:pic>
    </p:spTree>
    <p:extLst>
      <p:ext uri="{BB962C8B-B14F-4D97-AF65-F5344CB8AC3E}">
        <p14:creationId xmlns:p14="http://schemas.microsoft.com/office/powerpoint/2010/main" val="188186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5"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D8C406E3-6256-4D2B-9FFF-5B167A88BC4A}"/>
              </a:ext>
            </a:extLst>
          </p:cNvPr>
          <p:cNvSpPr>
            <a:spLocks noGrp="1"/>
          </p:cNvSpPr>
          <p:nvPr>
            <p:ph type="title"/>
          </p:nvPr>
        </p:nvSpPr>
        <p:spPr>
          <a:xfrm>
            <a:off x="1047280" y="759805"/>
            <a:ext cx="10306520" cy="1325563"/>
          </a:xfrm>
        </p:spPr>
        <p:txBody>
          <a:bodyPr>
            <a:normAutofit/>
          </a:bodyPr>
          <a:lstStyle/>
          <a:p>
            <a:r>
              <a:rPr lang="en-US" sz="4000" b="1">
                <a:solidFill>
                  <a:srgbClr val="FFFFFF"/>
                </a:solidFill>
                <a:latin typeface="Times New Roman" panose="02020603050405020304" pitchFamily="18" charset="0"/>
                <a:cs typeface="Times New Roman" panose="02020603050405020304" pitchFamily="18" charset="0"/>
              </a:rPr>
              <a:t>2. Combinations without Repetition Example</a:t>
            </a:r>
            <a:endParaRPr lang="en-US" sz="4000">
              <a:solidFill>
                <a:srgbClr val="FFFFFF"/>
              </a:solidFill>
            </a:endParaRPr>
          </a:p>
        </p:txBody>
      </p:sp>
      <p:pic>
        <p:nvPicPr>
          <p:cNvPr id="7" name="Picture 6" descr="A picture containing text&#10;&#10;Description automatically generated">
            <a:extLst>
              <a:ext uri="{FF2B5EF4-FFF2-40B4-BE49-F238E27FC236}">
                <a16:creationId xmlns:a16="http://schemas.microsoft.com/office/drawing/2014/main" id="{6BE939EF-627A-4E51-9C8B-E4C41B4B89BB}"/>
              </a:ext>
            </a:extLst>
          </p:cNvPr>
          <p:cNvPicPr>
            <a:picLocks noChangeAspect="1"/>
          </p:cNvPicPr>
          <p:nvPr/>
        </p:nvPicPr>
        <p:blipFill rotWithShape="1">
          <a:blip r:embed="rId2">
            <a:extLst>
              <a:ext uri="{28A0092B-C50C-407E-A947-70E740481C1C}">
                <a14:useLocalDpi xmlns:a14="http://schemas.microsoft.com/office/drawing/2010/main" val="0"/>
              </a:ext>
            </a:extLst>
          </a:blip>
          <a:srcRect t="3028" r="3" b="1500"/>
          <a:stretch/>
        </p:blipFill>
        <p:spPr>
          <a:xfrm>
            <a:off x="1222644" y="2492376"/>
            <a:ext cx="4051705" cy="4091304"/>
          </a:xfrm>
          <a:prstGeom prst="rect">
            <a:avLst/>
          </a:prstGeom>
        </p:spPr>
      </p:pic>
      <p:sp>
        <p:nvSpPr>
          <p:cNvPr id="3" name="Content Placeholder 2">
            <a:extLst>
              <a:ext uri="{FF2B5EF4-FFF2-40B4-BE49-F238E27FC236}">
                <a16:creationId xmlns:a16="http://schemas.microsoft.com/office/drawing/2014/main" id="{26D0ADC8-7E46-46B1-BBC0-0AEDFDA77F61}"/>
              </a:ext>
            </a:extLst>
          </p:cNvPr>
          <p:cNvSpPr>
            <a:spLocks noGrp="1"/>
          </p:cNvSpPr>
          <p:nvPr>
            <p:ph idx="1"/>
          </p:nvPr>
        </p:nvSpPr>
        <p:spPr>
          <a:xfrm>
            <a:off x="5295569" y="2494450"/>
            <a:ext cx="5471529" cy="3563159"/>
          </a:xfrm>
        </p:spPr>
        <p:txBody>
          <a:bodyPr>
            <a:normAutofit/>
          </a:bodyPr>
          <a:lstStyle/>
          <a:p>
            <a:r>
              <a:rPr lang="en-US" sz="2400"/>
              <a:t>A man will go on a trip for 3 days, so he will take with him 3 shirts, if he has 7 shirts, how many combination of shirts can he take.</a:t>
            </a:r>
          </a:p>
          <a:p>
            <a:pPr marL="0" indent="0">
              <a:buNone/>
            </a:pPr>
            <a:endParaRPr lang="en-US" sz="2400"/>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CAE27BD9-C784-4DBE-B11A-831DC25126D7}"/>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CAE27BD9-C784-4DBE-B11A-831DC25126D7}"/>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222061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0636-AC44-4ADC-9274-6B4DE37A51D2}"/>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Difference between Combination and Permutation</a:t>
            </a:r>
          </a:p>
        </p:txBody>
      </p:sp>
      <p:sp>
        <p:nvSpPr>
          <p:cNvPr id="3" name="Content Placeholder 2">
            <a:extLst>
              <a:ext uri="{FF2B5EF4-FFF2-40B4-BE49-F238E27FC236}">
                <a16:creationId xmlns:a16="http://schemas.microsoft.com/office/drawing/2014/main" id="{DFA493EF-02DC-4E85-B156-4D780DEB17B0}"/>
              </a:ext>
            </a:extLst>
          </p:cNvPr>
          <p:cNvSpPr>
            <a:spLocks noGrp="1"/>
          </p:cNvSpPr>
          <p:nvPr>
            <p:ph idx="1"/>
          </p:nvPr>
        </p:nvSpPr>
        <p:spPr/>
        <p:txBody>
          <a:bodyPr>
            <a:normAutofit fontScale="62500" lnSpcReduction="20000"/>
          </a:bodyPr>
          <a:lstStyle/>
          <a:p>
            <a:r>
              <a:rPr lang="en-US" dirty="0"/>
              <a:t> Here are a few examples of combinations (order doesn’t matter) from permutations (order matters).</a:t>
            </a:r>
          </a:p>
          <a:p>
            <a:pPr marL="0" indent="0">
              <a:buNone/>
            </a:pPr>
            <a:r>
              <a:rPr lang="en-US" b="1" dirty="0"/>
              <a:t>Combination: </a:t>
            </a:r>
          </a:p>
          <a:p>
            <a:pPr marL="0" indent="0">
              <a:buNone/>
            </a:pPr>
            <a:r>
              <a:rPr lang="en-US" dirty="0"/>
              <a:t>Picking a team of 3 people from a group of 10.</a:t>
            </a:r>
          </a:p>
          <a:p>
            <a:pPr marL="0" indent="0">
              <a:buNone/>
            </a:pPr>
            <a:r>
              <a:rPr lang="en-US" dirty="0"/>
              <a:t> C(10,3) = 10!/(7! · 3!) = 10 · 9 · 8 / (3 · 2 · 1) = 120.</a:t>
            </a:r>
          </a:p>
          <a:p>
            <a:pPr marL="0" indent="0">
              <a:buNone/>
            </a:pPr>
            <a:r>
              <a:rPr lang="en-US" b="1" dirty="0"/>
              <a:t>Permutation:</a:t>
            </a:r>
          </a:p>
          <a:p>
            <a:pPr marL="0" indent="0">
              <a:buNone/>
            </a:pPr>
            <a:r>
              <a:rPr lang="en-US" dirty="0"/>
              <a:t> Picking a President, VP, and Water boy from a group of 10.</a:t>
            </a:r>
          </a:p>
          <a:p>
            <a:pPr marL="0" indent="0">
              <a:buNone/>
            </a:pPr>
            <a:r>
              <a:rPr lang="en-US" dirty="0"/>
              <a:t> P(10,3) = 10!/7! = 10 · 9 · 8 = 720.</a:t>
            </a:r>
          </a:p>
          <a:p>
            <a:pPr marL="0" indent="0">
              <a:buNone/>
            </a:pPr>
            <a:r>
              <a:rPr lang="en-US" b="1" dirty="0"/>
              <a:t>Combination: </a:t>
            </a:r>
          </a:p>
          <a:p>
            <a:pPr marL="0" indent="0">
              <a:buNone/>
            </a:pPr>
            <a:r>
              <a:rPr lang="en-US" dirty="0"/>
              <a:t>Choosing 3 desserts from a menu of 10. </a:t>
            </a:r>
          </a:p>
          <a:p>
            <a:pPr marL="0" indent="0">
              <a:buNone/>
            </a:pPr>
            <a:r>
              <a:rPr lang="en-US" dirty="0"/>
              <a:t>C(10,3) = 120.</a:t>
            </a:r>
          </a:p>
          <a:p>
            <a:pPr marL="0" indent="0">
              <a:buNone/>
            </a:pPr>
            <a:r>
              <a:rPr lang="en-US" b="1" dirty="0"/>
              <a:t>Permutation:</a:t>
            </a:r>
          </a:p>
          <a:p>
            <a:pPr marL="0" indent="0">
              <a:buNone/>
            </a:pPr>
            <a:r>
              <a:rPr lang="en-US" dirty="0"/>
              <a:t> List your 3 favorite desserts, in order, from a menu of 10. </a:t>
            </a:r>
          </a:p>
          <a:p>
            <a:pPr marL="0" indent="0">
              <a:buNone/>
            </a:pPr>
            <a:r>
              <a:rPr lang="en-US" dirty="0"/>
              <a:t>P(10,3) = 720.</a:t>
            </a:r>
          </a:p>
        </p:txBody>
      </p:sp>
      <mc:AlternateContent xmlns:mc="http://schemas.openxmlformats.org/markup-compatibility/2006" xmlns:am3d="http://schemas.microsoft.com/office/drawing/2017/model3d">
        <mc:Choice Requires="am3d">
          <p:graphicFrame>
            <p:nvGraphicFramePr>
              <p:cNvPr id="4" name="3D Model 3" descr="Himalayan Persian">
                <a:extLst>
                  <a:ext uri="{FF2B5EF4-FFF2-40B4-BE49-F238E27FC236}">
                    <a16:creationId xmlns:a16="http://schemas.microsoft.com/office/drawing/2014/main" id="{1ED1851C-0574-44B9-AFFF-4210BA849468}"/>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imalayan Persian">
                <a:extLst>
                  <a:ext uri="{FF2B5EF4-FFF2-40B4-BE49-F238E27FC236}">
                    <a16:creationId xmlns:a16="http://schemas.microsoft.com/office/drawing/2014/main" id="{1ED1851C-0574-44B9-AFFF-4210BA849468}"/>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3673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DD4354-1FD7-4D1F-8E9A-9FE3E7FA58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9316" y="773724"/>
            <a:ext cx="10874327" cy="5009272"/>
          </a:xfrm>
        </p:spPr>
      </p:pic>
      <mc:AlternateContent xmlns:mc="http://schemas.openxmlformats.org/markup-compatibility/2006" xmlns:am3d="http://schemas.microsoft.com/office/drawing/2017/model3d">
        <mc:Choice Requires="am3d">
          <p:graphicFrame>
            <p:nvGraphicFramePr>
              <p:cNvPr id="3" name="3D Model 2" descr="Himalayan Persian">
                <a:extLst>
                  <a:ext uri="{FF2B5EF4-FFF2-40B4-BE49-F238E27FC236}">
                    <a16:creationId xmlns:a16="http://schemas.microsoft.com/office/drawing/2014/main" id="{BE238330-912D-44D3-B249-21A710A63068}"/>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Himalayan Persian">
                <a:extLst>
                  <a:ext uri="{FF2B5EF4-FFF2-40B4-BE49-F238E27FC236}">
                    <a16:creationId xmlns:a16="http://schemas.microsoft.com/office/drawing/2014/main" id="{BE238330-912D-44D3-B249-21A710A63068}"/>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259310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F379-5EB7-4BE9-85AC-B4EFE4C8DD5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Complement of Probabilities</a:t>
            </a:r>
            <a:br>
              <a:rPr lang="en-US" dirty="0">
                <a:latin typeface="Times New Roman" panose="02020603050405020304" pitchFamily="18" charset="0"/>
                <a:cs typeface="Times New Roman" panose="02020603050405020304" pitchFamily="18" charset="0"/>
              </a:rPr>
            </a:br>
            <a:endParaRPr lang="en-US" dirty="0"/>
          </a:p>
        </p:txBody>
      </p:sp>
      <p:pic>
        <p:nvPicPr>
          <p:cNvPr id="7" name="Content Placeholder 6" descr="Text, letter&#10;&#10;Description automatically generated">
            <a:extLst>
              <a:ext uri="{FF2B5EF4-FFF2-40B4-BE49-F238E27FC236}">
                <a16:creationId xmlns:a16="http://schemas.microsoft.com/office/drawing/2014/main" id="{5EEFBB42-86F3-4B2A-8C64-0045978243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3551" y="1434905"/>
            <a:ext cx="9270609" cy="4712677"/>
          </a:xfrm>
        </p:spPr>
      </p:pic>
      <mc:AlternateContent xmlns:mc="http://schemas.openxmlformats.org/markup-compatibility/2006" xmlns:am3d="http://schemas.microsoft.com/office/drawing/2017/model3d">
        <mc:Choice Requires="am3d">
          <p:graphicFrame>
            <p:nvGraphicFramePr>
              <p:cNvPr id="4" name="3D Model 3" descr="Himalayan Persian">
                <a:extLst>
                  <a:ext uri="{FF2B5EF4-FFF2-40B4-BE49-F238E27FC236}">
                    <a16:creationId xmlns:a16="http://schemas.microsoft.com/office/drawing/2014/main" id="{E64452AA-9B79-4D73-8CA3-005246A19491}"/>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imalayan Persian">
                <a:extLst>
                  <a:ext uri="{FF2B5EF4-FFF2-40B4-BE49-F238E27FC236}">
                    <a16:creationId xmlns:a16="http://schemas.microsoft.com/office/drawing/2014/main" id="{E64452AA-9B79-4D73-8CA3-005246A19491}"/>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21062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F379-5EB7-4BE9-85AC-B4EFE4C8DD5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Complement of Probabilities</a:t>
            </a:r>
            <a:br>
              <a:rPr lang="en-US" dirty="0">
                <a:latin typeface="Times New Roman" panose="02020603050405020304" pitchFamily="18" charset="0"/>
                <a:cs typeface="Times New Roman" panose="02020603050405020304" pitchFamily="18" charset="0"/>
              </a:rPr>
            </a:br>
            <a:endParaRPr lang="en-US" dirty="0"/>
          </a:p>
        </p:txBody>
      </p:sp>
      <p:pic>
        <p:nvPicPr>
          <p:cNvPr id="9" name="Content Placeholder 8" descr="Text, letter&#10;&#10;Description automatically generated">
            <a:extLst>
              <a:ext uri="{FF2B5EF4-FFF2-40B4-BE49-F238E27FC236}">
                <a16:creationId xmlns:a16="http://schemas.microsoft.com/office/drawing/2014/main" id="{10B74582-D49B-4549-AF03-579EC19DAA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2451" y="1209822"/>
            <a:ext cx="9149505" cy="5146528"/>
          </a:xfrm>
        </p:spPr>
      </p:pic>
      <mc:AlternateContent xmlns:mc="http://schemas.openxmlformats.org/markup-compatibility/2006" xmlns:am3d="http://schemas.microsoft.com/office/drawing/2017/model3d">
        <mc:Choice Requires="am3d">
          <p:graphicFrame>
            <p:nvGraphicFramePr>
              <p:cNvPr id="4" name="3D Model 3" descr="Himalayan Persian">
                <a:extLst>
                  <a:ext uri="{FF2B5EF4-FFF2-40B4-BE49-F238E27FC236}">
                    <a16:creationId xmlns:a16="http://schemas.microsoft.com/office/drawing/2014/main" id="{F6F27C83-9228-462D-985C-06798DEB3170}"/>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imalayan Persian">
                <a:extLst>
                  <a:ext uri="{FF2B5EF4-FFF2-40B4-BE49-F238E27FC236}">
                    <a16:creationId xmlns:a16="http://schemas.microsoft.com/office/drawing/2014/main" id="{F6F27C83-9228-462D-985C-06798DEB3170}"/>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323722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1C7B5-089C-4638-900D-27C0055F9D96}"/>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Probability</a:t>
            </a:r>
            <a:endParaRPr lang="en-US" dirty="0"/>
          </a:p>
        </p:txBody>
      </p:sp>
      <p:sp>
        <p:nvSpPr>
          <p:cNvPr id="3" name="Content Placeholder 2">
            <a:extLst>
              <a:ext uri="{FF2B5EF4-FFF2-40B4-BE49-F238E27FC236}">
                <a16:creationId xmlns:a16="http://schemas.microsoft.com/office/drawing/2014/main" id="{DB84488B-12E8-4EE5-AEA1-7B935AD2DD1C}"/>
              </a:ext>
            </a:extLst>
          </p:cNvPr>
          <p:cNvSpPr>
            <a:spLocks noGrp="1"/>
          </p:cNvSpPr>
          <p:nvPr>
            <p:ph idx="1"/>
          </p:nvPr>
        </p:nvSpPr>
        <p:spPr>
          <a:xfrm>
            <a:off x="655320" y="1839692"/>
            <a:ext cx="10515600" cy="4351338"/>
          </a:xfrm>
        </p:spPr>
        <p:txBody>
          <a:bodyPr>
            <a:normAutofit lnSpcReduction="10000"/>
          </a:bodyPr>
          <a:lstStyle/>
          <a:p>
            <a:r>
              <a:rPr lang="en-US" b="1" dirty="0"/>
              <a:t>Probability: </a:t>
            </a:r>
            <a:r>
              <a:rPr lang="en-US" dirty="0"/>
              <a:t>represent the possibility</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b="1" dirty="0"/>
              <a:t>Definition: </a:t>
            </a:r>
            <a:r>
              <a:rPr lang="en-US" b="0" i="0" dirty="0">
                <a:solidFill>
                  <a:srgbClr val="333333"/>
                </a:solidFill>
                <a:effectLst/>
                <a:latin typeface="Source Sans Pro" panose="020B0503030403020204" pitchFamily="34" charset="0"/>
              </a:rPr>
              <a:t>Probability is the likelihood (chance) of an event occurring</a:t>
            </a:r>
          </a:p>
          <a:p>
            <a:r>
              <a:rPr lang="en-US" b="1" dirty="0">
                <a:solidFill>
                  <a:srgbClr val="333333"/>
                </a:solidFill>
                <a:latin typeface="Source Sans Pro" panose="020B0503030403020204" pitchFamily="34" charset="0"/>
              </a:rPr>
              <a:t>Basic formula : </a:t>
            </a:r>
            <a:endParaRPr lang="en-US" b="1" dirty="0"/>
          </a:p>
        </p:txBody>
      </p:sp>
      <p:graphicFrame>
        <p:nvGraphicFramePr>
          <p:cNvPr id="6" name="Table 5">
            <a:extLst>
              <a:ext uri="{FF2B5EF4-FFF2-40B4-BE49-F238E27FC236}">
                <a16:creationId xmlns:a16="http://schemas.microsoft.com/office/drawing/2014/main" id="{E593C495-9B33-4C0B-B8F6-EC87D184C532}"/>
              </a:ext>
            </a:extLst>
          </p:cNvPr>
          <p:cNvGraphicFramePr>
            <a:graphicFrameLocks noGrp="1"/>
          </p:cNvGraphicFramePr>
          <p:nvPr>
            <p:extLst>
              <p:ext uri="{D42A27DB-BD31-4B8C-83A1-F6EECF244321}">
                <p14:modId xmlns:p14="http://schemas.microsoft.com/office/powerpoint/2010/main" val="3358823375"/>
              </p:ext>
            </p:extLst>
          </p:nvPr>
        </p:nvGraphicFramePr>
        <p:xfrm>
          <a:off x="3432518" y="5212715"/>
          <a:ext cx="8104162" cy="731520"/>
        </p:xfrm>
        <a:graphic>
          <a:graphicData uri="http://schemas.openxmlformats.org/drawingml/2006/table">
            <a:tbl>
              <a:tblPr/>
              <a:tblGrid>
                <a:gridCol w="4052081">
                  <a:extLst>
                    <a:ext uri="{9D8B030D-6E8A-4147-A177-3AD203B41FA5}">
                      <a16:colId xmlns:a16="http://schemas.microsoft.com/office/drawing/2014/main" val="3899001981"/>
                    </a:ext>
                  </a:extLst>
                </a:gridCol>
                <a:gridCol w="4052081">
                  <a:extLst>
                    <a:ext uri="{9D8B030D-6E8A-4147-A177-3AD203B41FA5}">
                      <a16:colId xmlns:a16="http://schemas.microsoft.com/office/drawing/2014/main" val="593467016"/>
                    </a:ext>
                  </a:extLst>
                </a:gridCol>
              </a:tblGrid>
              <a:tr h="0">
                <a:tc>
                  <a:txBody>
                    <a:bodyPr/>
                    <a:lstStyle/>
                    <a:p>
                      <a:r>
                        <a:rPr lang="en-US" dirty="0">
                          <a:effectLst/>
                          <a:latin typeface="Source Sans Pro" panose="020B0503030403020204" pitchFamily="34" charset="0"/>
                        </a:rPr>
                        <a:t>                                                        Probability = </a:t>
                      </a:r>
                    </a:p>
                  </a:txBody>
                  <a:tcPr anchor="ctr">
                    <a:lnL>
                      <a:noFill/>
                    </a:lnL>
                    <a:lnR>
                      <a:noFill/>
                    </a:lnR>
                    <a:lnT>
                      <a:noFill/>
                    </a:lnT>
                    <a:lnB>
                      <a:noFill/>
                    </a:lnB>
                    <a:solidFill>
                      <a:srgbClr val="FFFFFF"/>
                    </a:solidFill>
                  </a:tcPr>
                </a:tc>
                <a:tc>
                  <a:txBody>
                    <a:bodyPr/>
                    <a:lstStyle/>
                    <a:p>
                      <a:r>
                        <a:rPr lang="en-US" u="sng" dirty="0">
                          <a:effectLst/>
                          <a:latin typeface="Source Sans Pro" panose="020B0503030403020204" pitchFamily="34" charset="0"/>
                        </a:rPr>
                        <a:t>the number of ways of achieving success</a:t>
                      </a:r>
                      <a:endParaRPr lang="en-US" dirty="0">
                        <a:effectLst/>
                        <a:latin typeface="Source Sans Pro" panose="020B0503030403020204" pitchFamily="34" charset="0"/>
                      </a:endParaRPr>
                    </a:p>
                  </a:txBody>
                  <a:tcPr anchor="ctr">
                    <a:lnL>
                      <a:noFill/>
                    </a:lnL>
                    <a:lnR>
                      <a:noFill/>
                    </a:lnR>
                    <a:lnT>
                      <a:noFill/>
                    </a:lnT>
                    <a:lnB>
                      <a:noFill/>
                    </a:lnB>
                    <a:solidFill>
                      <a:srgbClr val="FFFFFF"/>
                    </a:solidFill>
                  </a:tcPr>
                </a:tc>
                <a:extLst>
                  <a:ext uri="{0D108BD9-81ED-4DB2-BD59-A6C34878D82A}">
                    <a16:rowId xmlns:a16="http://schemas.microsoft.com/office/drawing/2014/main" val="3253399709"/>
                  </a:ext>
                </a:extLst>
              </a:tr>
              <a:tr h="0">
                <a:tc>
                  <a:txBody>
                    <a:bodyPr/>
                    <a:lstStyle/>
                    <a:p>
                      <a:r>
                        <a:rPr lang="en-US">
                          <a:effectLst/>
                          <a:latin typeface="Source Sans Pro" panose="020B0503030403020204" pitchFamily="34" charset="0"/>
                        </a:rPr>
                        <a:t> </a:t>
                      </a:r>
                    </a:p>
                  </a:txBody>
                  <a:tcPr anchor="ctr">
                    <a:lnL>
                      <a:noFill/>
                    </a:lnL>
                    <a:lnR>
                      <a:noFill/>
                    </a:lnR>
                    <a:lnT>
                      <a:noFill/>
                    </a:lnT>
                    <a:lnB>
                      <a:noFill/>
                    </a:lnB>
                    <a:solidFill>
                      <a:srgbClr val="FFFFFF"/>
                    </a:solidFill>
                  </a:tcPr>
                </a:tc>
                <a:tc>
                  <a:txBody>
                    <a:bodyPr/>
                    <a:lstStyle/>
                    <a:p>
                      <a:r>
                        <a:rPr lang="en-US" dirty="0">
                          <a:effectLst/>
                          <a:latin typeface="Source Sans Pro" panose="020B0503030403020204" pitchFamily="34" charset="0"/>
                        </a:rPr>
                        <a:t> the total number of possible outcomes</a:t>
                      </a:r>
                    </a:p>
                  </a:txBody>
                  <a:tcPr anchor="ctr">
                    <a:lnL>
                      <a:noFill/>
                    </a:lnL>
                    <a:lnR>
                      <a:noFill/>
                    </a:lnR>
                    <a:lnT>
                      <a:noFill/>
                    </a:lnT>
                    <a:lnB>
                      <a:noFill/>
                    </a:lnB>
                    <a:solidFill>
                      <a:srgbClr val="FFFFFF"/>
                    </a:solidFill>
                  </a:tcPr>
                </a:tc>
                <a:extLst>
                  <a:ext uri="{0D108BD9-81ED-4DB2-BD59-A6C34878D82A}">
                    <a16:rowId xmlns:a16="http://schemas.microsoft.com/office/drawing/2014/main" val="263556153"/>
                  </a:ext>
                </a:extLst>
              </a:tr>
            </a:tbl>
          </a:graphicData>
        </a:graphic>
      </p:graphicFrame>
      <p:pic>
        <p:nvPicPr>
          <p:cNvPr id="10" name="Picture 9">
            <a:extLst>
              <a:ext uri="{FF2B5EF4-FFF2-40B4-BE49-F238E27FC236}">
                <a16:creationId xmlns:a16="http://schemas.microsoft.com/office/drawing/2014/main" id="{CC34BA9C-EA3D-48C3-B207-177DD7951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687" y="2357437"/>
            <a:ext cx="5337313" cy="2143125"/>
          </a:xfrm>
          <a:prstGeom prst="rect">
            <a:avLst/>
          </a:prstGeom>
        </p:spPr>
      </p:pic>
      <mc:AlternateContent xmlns:mc="http://schemas.openxmlformats.org/markup-compatibility/2006" xmlns:am3d="http://schemas.microsoft.com/office/drawing/2017/model3d">
        <mc:Choice Requires="am3d">
          <p:graphicFrame>
            <p:nvGraphicFramePr>
              <p:cNvPr id="7" name="3D Model 6" descr="Himalayan Persian">
                <a:extLst>
                  <a:ext uri="{FF2B5EF4-FFF2-40B4-BE49-F238E27FC236}">
                    <a16:creationId xmlns:a16="http://schemas.microsoft.com/office/drawing/2014/main" id="{6FA77D58-0AF3-4097-A9EA-FE7D0487A7FE}"/>
                  </a:ext>
                </a:extLst>
              </p:cNvPr>
              <p:cNvGraphicFramePr>
                <a:graphicFrameLocks noChangeAspect="1"/>
              </p:cNvGraphicFramePr>
              <p:nvPr>
                <p:extLst>
                  <p:ext uri="{D42A27DB-BD31-4B8C-83A1-F6EECF244321}">
                    <p14:modId xmlns:p14="http://schemas.microsoft.com/office/powerpoint/2010/main" val="3706439330"/>
                  </p:ext>
                </p:extLst>
              </p:nvPr>
            </p:nvGraphicFramePr>
            <p:xfrm>
              <a:off x="10799319" y="5783212"/>
              <a:ext cx="1365718" cy="815636"/>
            </p:xfrm>
            <a:graphic>
              <a:graphicData uri="http://schemas.microsoft.com/office/drawing/2017/model3d">
                <am3d:model3d r:embed="rId3">
                  <am3d:spPr>
                    <a:xfrm>
                      <a:off x="0" y="0"/>
                      <a:ext cx="1365718" cy="815636"/>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3951224" ay="964021" az="1901397"/>
                    <am3d:postTrans dx="0" dy="0" dz="0"/>
                  </am3d:trans>
                  <am3d:raster rName="Office3DRenderer" rVer="16.0.8326">
                    <am3d:blip r:embed="rId4"/>
                  </am3d:raster>
                  <am3d:objViewport viewportSz="15553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7" name="3D Model 6" descr="Himalayan Persian">
                <a:extLst>
                  <a:ext uri="{FF2B5EF4-FFF2-40B4-BE49-F238E27FC236}">
                    <a16:creationId xmlns:a16="http://schemas.microsoft.com/office/drawing/2014/main" id="{6FA77D58-0AF3-4097-A9EA-FE7D0487A7FE}"/>
                  </a:ext>
                </a:extLst>
              </p:cNvPr>
              <p:cNvPicPr>
                <a:picLocks noGrp="1" noRot="1" noChangeAspect="1" noMove="1" noResize="1" noEditPoints="1" noAdjustHandles="1" noChangeArrowheads="1" noChangeShapeType="1" noCrop="1"/>
              </p:cNvPicPr>
              <p:nvPr/>
            </p:nvPicPr>
            <p:blipFill>
              <a:blip r:embed="rId5"/>
              <a:stretch>
                <a:fillRect/>
              </a:stretch>
            </p:blipFill>
            <p:spPr>
              <a:xfrm>
                <a:off x="10799319" y="5783212"/>
                <a:ext cx="1365718" cy="815636"/>
              </a:xfrm>
              <a:prstGeom prst="rect">
                <a:avLst/>
              </a:prstGeom>
            </p:spPr>
          </p:pic>
        </mc:Fallback>
      </mc:AlternateContent>
    </p:spTree>
    <p:extLst>
      <p:ext uri="{BB962C8B-B14F-4D97-AF65-F5344CB8AC3E}">
        <p14:creationId xmlns:p14="http://schemas.microsoft.com/office/powerpoint/2010/main" val="90433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7"/>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7"/>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7"/>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7"/>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7"/>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365DD-5A16-403D-ACA2-E92F8383F24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Complement of Probabilities</a:t>
            </a:r>
            <a:endParaRPr lang="en-US" dirty="0"/>
          </a:p>
        </p:txBody>
      </p:sp>
      <p:pic>
        <p:nvPicPr>
          <p:cNvPr id="7" name="Content Placeholder 6" descr="Text, letter&#10;&#10;Description automatically generated">
            <a:extLst>
              <a:ext uri="{FF2B5EF4-FFF2-40B4-BE49-F238E27FC236}">
                <a16:creationId xmlns:a16="http://schemas.microsoft.com/office/drawing/2014/main" id="{D1D33CA8-9739-462F-99EB-E2A0DFF4DF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3212" y="1491175"/>
            <a:ext cx="9692640" cy="4865175"/>
          </a:xfrm>
        </p:spPr>
      </p:pic>
      <mc:AlternateContent xmlns:mc="http://schemas.openxmlformats.org/markup-compatibility/2006" xmlns:am3d="http://schemas.microsoft.com/office/drawing/2017/model3d">
        <mc:Choice Requires="am3d">
          <p:graphicFrame>
            <p:nvGraphicFramePr>
              <p:cNvPr id="4" name="3D Model 3" descr="Himalayan Persian">
                <a:extLst>
                  <a:ext uri="{FF2B5EF4-FFF2-40B4-BE49-F238E27FC236}">
                    <a16:creationId xmlns:a16="http://schemas.microsoft.com/office/drawing/2014/main" id="{B725A7C0-5732-4FEB-8202-1EEA3941FD83}"/>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imalayan Persian">
                <a:extLst>
                  <a:ext uri="{FF2B5EF4-FFF2-40B4-BE49-F238E27FC236}">
                    <a16:creationId xmlns:a16="http://schemas.microsoft.com/office/drawing/2014/main" id="{B725A7C0-5732-4FEB-8202-1EEA3941FD83}"/>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270405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365DD-5A16-403D-ACA2-E92F8383F24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Complement of Probabilities</a:t>
            </a:r>
            <a:endParaRPr lang="en-US" dirty="0"/>
          </a:p>
        </p:txBody>
      </p:sp>
      <p:pic>
        <p:nvPicPr>
          <p:cNvPr id="9" name="Content Placeholder 8" descr="Text, letter&#10;&#10;Description automatically generated">
            <a:extLst>
              <a:ext uri="{FF2B5EF4-FFF2-40B4-BE49-F238E27FC236}">
                <a16:creationId xmlns:a16="http://schemas.microsoft.com/office/drawing/2014/main" id="{DF244E0D-92B4-421B-9009-C857B758DF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2191" y="1690688"/>
            <a:ext cx="8792307" cy="4665662"/>
          </a:xfrm>
        </p:spPr>
      </p:pic>
      <mc:AlternateContent xmlns:mc="http://schemas.openxmlformats.org/markup-compatibility/2006" xmlns:am3d="http://schemas.microsoft.com/office/drawing/2017/model3d">
        <mc:Choice Requires="am3d">
          <p:graphicFrame>
            <p:nvGraphicFramePr>
              <p:cNvPr id="4" name="3D Model 3" descr="Himalayan Persian">
                <a:extLst>
                  <a:ext uri="{FF2B5EF4-FFF2-40B4-BE49-F238E27FC236}">
                    <a16:creationId xmlns:a16="http://schemas.microsoft.com/office/drawing/2014/main" id="{44CA8990-60E0-421D-ACE1-81C08A0676F7}"/>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imalayan Persian">
                <a:extLst>
                  <a:ext uri="{FF2B5EF4-FFF2-40B4-BE49-F238E27FC236}">
                    <a16:creationId xmlns:a16="http://schemas.microsoft.com/office/drawing/2014/main" id="{44CA8990-60E0-421D-ACE1-81C08A0676F7}"/>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346994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text, stationary, screenshot&#10;&#10;Description automatically generated">
            <a:extLst>
              <a:ext uri="{FF2B5EF4-FFF2-40B4-BE49-F238E27FC236}">
                <a16:creationId xmlns:a16="http://schemas.microsoft.com/office/drawing/2014/main" id="{815CF672-2B43-4F54-B37A-D74CB7B3DAC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717"/>
          <a:stretch/>
        </p:blipFill>
        <p:spPr>
          <a:xfrm>
            <a:off x="643130" y="598259"/>
            <a:ext cx="10889442" cy="5680742"/>
          </a:xfrm>
          <a:prstGeom prst="rect">
            <a:avLst/>
          </a:prstGeom>
        </p:spPr>
      </p:pic>
      <mc:AlternateContent xmlns:mc="http://schemas.openxmlformats.org/markup-compatibility/2006" xmlns:am3d="http://schemas.microsoft.com/office/drawing/2017/model3d">
        <mc:Choice Requires="am3d">
          <p:graphicFrame>
            <p:nvGraphicFramePr>
              <p:cNvPr id="3" name="3D Model 2" descr="Himalayan Persian">
                <a:extLst>
                  <a:ext uri="{FF2B5EF4-FFF2-40B4-BE49-F238E27FC236}">
                    <a16:creationId xmlns:a16="http://schemas.microsoft.com/office/drawing/2014/main" id="{9F2A2AA6-F055-4722-9CC0-FB3B3D5F1CD9}"/>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Himalayan Persian">
                <a:extLst>
                  <a:ext uri="{FF2B5EF4-FFF2-40B4-BE49-F238E27FC236}">
                    <a16:creationId xmlns:a16="http://schemas.microsoft.com/office/drawing/2014/main" id="{9F2A2AA6-F055-4722-9CC0-FB3B3D5F1CD9}"/>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89256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raphical user interface, application&#10;&#10;Description automatically generated">
            <a:extLst>
              <a:ext uri="{FF2B5EF4-FFF2-40B4-BE49-F238E27FC236}">
                <a16:creationId xmlns:a16="http://schemas.microsoft.com/office/drawing/2014/main" id="{B2D81C16-A74F-4A7A-A186-81FE9925815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756" b="-1"/>
          <a:stretch/>
        </p:blipFill>
        <p:spPr>
          <a:xfrm>
            <a:off x="457200" y="457200"/>
            <a:ext cx="11277600" cy="5943600"/>
          </a:xfrm>
          <a:prstGeom prst="rect">
            <a:avLst/>
          </a:prstGeom>
        </p:spPr>
      </p:pic>
      <mc:AlternateContent xmlns:mc="http://schemas.openxmlformats.org/markup-compatibility/2006" xmlns:am3d="http://schemas.microsoft.com/office/drawing/2017/model3d">
        <mc:Choice Requires="am3d">
          <p:graphicFrame>
            <p:nvGraphicFramePr>
              <p:cNvPr id="3" name="3D Model 2" descr="Himalayan Persian">
                <a:extLst>
                  <a:ext uri="{FF2B5EF4-FFF2-40B4-BE49-F238E27FC236}">
                    <a16:creationId xmlns:a16="http://schemas.microsoft.com/office/drawing/2014/main" id="{65C5C99A-7F10-4902-A53E-A2F42B2F0243}"/>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Himalayan Persian">
                <a:extLst>
                  <a:ext uri="{FF2B5EF4-FFF2-40B4-BE49-F238E27FC236}">
                    <a16:creationId xmlns:a16="http://schemas.microsoft.com/office/drawing/2014/main" id="{65C5C99A-7F10-4902-A53E-A2F42B2F0243}"/>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138085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raphical user interface, text, application&#10;&#10;Description automatically generated">
            <a:extLst>
              <a:ext uri="{FF2B5EF4-FFF2-40B4-BE49-F238E27FC236}">
                <a16:creationId xmlns:a16="http://schemas.microsoft.com/office/drawing/2014/main" id="{1B037DE2-411C-4664-911D-CCB64E15BF5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674" b="-1"/>
          <a:stretch/>
        </p:blipFill>
        <p:spPr>
          <a:xfrm>
            <a:off x="643130" y="598259"/>
            <a:ext cx="10889442" cy="5680742"/>
          </a:xfrm>
          <a:prstGeom prst="rect">
            <a:avLst/>
          </a:prstGeom>
        </p:spPr>
      </p:pic>
      <mc:AlternateContent xmlns:mc="http://schemas.openxmlformats.org/markup-compatibility/2006" xmlns:am3d="http://schemas.microsoft.com/office/drawing/2017/model3d">
        <mc:Choice Requires="am3d">
          <p:graphicFrame>
            <p:nvGraphicFramePr>
              <p:cNvPr id="3" name="3D Model 2" descr="Himalayan Persian">
                <a:extLst>
                  <a:ext uri="{FF2B5EF4-FFF2-40B4-BE49-F238E27FC236}">
                    <a16:creationId xmlns:a16="http://schemas.microsoft.com/office/drawing/2014/main" id="{DF03C359-F4DE-4215-8D96-8E0205921715}"/>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Himalayan Persian">
                <a:extLst>
                  <a:ext uri="{FF2B5EF4-FFF2-40B4-BE49-F238E27FC236}">
                    <a16:creationId xmlns:a16="http://schemas.microsoft.com/office/drawing/2014/main" id="{DF03C359-F4DE-4215-8D96-8E0205921715}"/>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358952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text, stationary, writing implement, pencil&#10;&#10;Description automatically generated">
            <a:extLst>
              <a:ext uri="{FF2B5EF4-FFF2-40B4-BE49-F238E27FC236}">
                <a16:creationId xmlns:a16="http://schemas.microsoft.com/office/drawing/2014/main" id="{B868BF9F-4A08-4D76-81A4-C77BC183A6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633" b="-2"/>
          <a:stretch/>
        </p:blipFill>
        <p:spPr>
          <a:xfrm>
            <a:off x="643130" y="598259"/>
            <a:ext cx="10889442" cy="5680742"/>
          </a:xfrm>
          <a:prstGeom prst="rect">
            <a:avLst/>
          </a:prstGeom>
        </p:spPr>
      </p:pic>
      <mc:AlternateContent xmlns:mc="http://schemas.openxmlformats.org/markup-compatibility/2006" xmlns:am3d="http://schemas.microsoft.com/office/drawing/2017/model3d">
        <mc:Choice Requires="am3d">
          <p:graphicFrame>
            <p:nvGraphicFramePr>
              <p:cNvPr id="3" name="3D Model 2" descr="Himalayan Persian">
                <a:extLst>
                  <a:ext uri="{FF2B5EF4-FFF2-40B4-BE49-F238E27FC236}">
                    <a16:creationId xmlns:a16="http://schemas.microsoft.com/office/drawing/2014/main" id="{D1457D27-3846-4C5D-87B4-32566CE586DA}"/>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Himalayan Persian">
                <a:extLst>
                  <a:ext uri="{FF2B5EF4-FFF2-40B4-BE49-F238E27FC236}">
                    <a16:creationId xmlns:a16="http://schemas.microsoft.com/office/drawing/2014/main" id="{D1457D27-3846-4C5D-87B4-32566CE586DA}"/>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386731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text, writing implement, stationary, pen&#10;&#10;Description automatically generated">
            <a:extLst>
              <a:ext uri="{FF2B5EF4-FFF2-40B4-BE49-F238E27FC236}">
                <a16:creationId xmlns:a16="http://schemas.microsoft.com/office/drawing/2014/main" id="{FE8F122F-00FF-4612-8164-39B5939B6E4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7988" b="-1"/>
          <a:stretch/>
        </p:blipFill>
        <p:spPr>
          <a:xfrm>
            <a:off x="643130" y="598259"/>
            <a:ext cx="10889442" cy="5680742"/>
          </a:xfrm>
          <a:prstGeom prst="rect">
            <a:avLst/>
          </a:prstGeom>
        </p:spPr>
      </p:pic>
      <mc:AlternateContent xmlns:mc="http://schemas.openxmlformats.org/markup-compatibility/2006" xmlns:am3d="http://schemas.microsoft.com/office/drawing/2017/model3d">
        <mc:Choice Requires="am3d">
          <p:graphicFrame>
            <p:nvGraphicFramePr>
              <p:cNvPr id="3" name="3D Model 2" descr="Himalayan Persian">
                <a:extLst>
                  <a:ext uri="{FF2B5EF4-FFF2-40B4-BE49-F238E27FC236}">
                    <a16:creationId xmlns:a16="http://schemas.microsoft.com/office/drawing/2014/main" id="{7238914C-E625-4C76-B0BB-AFF5EEF54A6B}"/>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Himalayan Persian">
                <a:extLst>
                  <a:ext uri="{FF2B5EF4-FFF2-40B4-BE49-F238E27FC236}">
                    <a16:creationId xmlns:a16="http://schemas.microsoft.com/office/drawing/2014/main" id="{7238914C-E625-4C76-B0BB-AFF5EEF54A6B}"/>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137288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BBEC7-D76B-4AA9-B7EA-810A1431DAC2}"/>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Points to Remember about Probability</a:t>
            </a:r>
            <a:endParaRPr lang="en-US" dirty="0"/>
          </a:p>
        </p:txBody>
      </p:sp>
      <p:pic>
        <p:nvPicPr>
          <p:cNvPr id="7" name="Content Placeholder 6">
            <a:extLst>
              <a:ext uri="{FF2B5EF4-FFF2-40B4-BE49-F238E27FC236}">
                <a16:creationId xmlns:a16="http://schemas.microsoft.com/office/drawing/2014/main" id="{1E040B04-ABF1-407C-B44F-E1D3A841D0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09391" y="4555217"/>
            <a:ext cx="6049616" cy="1491342"/>
          </a:xfrm>
        </p:spPr>
      </p:pic>
      <p:sp>
        <p:nvSpPr>
          <p:cNvPr id="8" name="TextBox 7">
            <a:extLst>
              <a:ext uri="{FF2B5EF4-FFF2-40B4-BE49-F238E27FC236}">
                <a16:creationId xmlns:a16="http://schemas.microsoft.com/office/drawing/2014/main" id="{A70D44FD-165F-41AD-97BC-25ACAA9503E4}"/>
              </a:ext>
            </a:extLst>
          </p:cNvPr>
          <p:cNvSpPr txBox="1"/>
          <p:nvPr/>
        </p:nvSpPr>
        <p:spPr>
          <a:xfrm>
            <a:off x="1311965" y="1921565"/>
            <a:ext cx="9727096" cy="2308324"/>
          </a:xfrm>
          <a:prstGeom prst="rect">
            <a:avLst/>
          </a:prstGeom>
          <a:noFill/>
        </p:spPr>
        <p:txBody>
          <a:bodyPr wrap="square" rtlCol="0">
            <a:spAutoFit/>
          </a:bodyPr>
          <a:lstStyle/>
          <a:p>
            <a:pPr algn="l" fontAlgn="base">
              <a:buFont typeface="Arial" panose="020B0604020202020204" pitchFamily="34" charset="0"/>
              <a:buChar char="•"/>
            </a:pPr>
            <a:r>
              <a:rPr lang="en-US" sz="2400" b="0" i="0" dirty="0">
                <a:solidFill>
                  <a:srgbClr val="21242C"/>
                </a:solidFill>
                <a:effectLst/>
                <a:latin typeface="Lato"/>
              </a:rPr>
              <a:t>The probability of an event can only be between 0 and 1 and can also be written as a percentage.</a:t>
            </a:r>
          </a:p>
          <a:p>
            <a:pPr algn="l" fontAlgn="base">
              <a:buFont typeface="Arial" panose="020B0604020202020204" pitchFamily="34" charset="0"/>
              <a:buChar char="•"/>
            </a:pPr>
            <a:r>
              <a:rPr lang="en-US" sz="2400" b="0" i="0" dirty="0">
                <a:solidFill>
                  <a:srgbClr val="21242C"/>
                </a:solidFill>
                <a:effectLst/>
                <a:latin typeface="Lato"/>
              </a:rPr>
              <a:t>The probability of event A is often written as </a:t>
            </a:r>
            <a:r>
              <a:rPr lang="en-US" sz="2400" b="0" i="0" dirty="0">
                <a:solidFill>
                  <a:srgbClr val="21242C"/>
                </a:solidFill>
                <a:effectLst/>
                <a:latin typeface="KaTeX_Main"/>
              </a:rPr>
              <a:t>P(A)</a:t>
            </a:r>
            <a:r>
              <a:rPr lang="en-US" sz="2400" b="0" i="0" dirty="0">
                <a:solidFill>
                  <a:srgbClr val="21242C"/>
                </a:solidFill>
                <a:effectLst/>
                <a:latin typeface="Lato"/>
              </a:rPr>
              <a:t>.</a:t>
            </a:r>
          </a:p>
          <a:p>
            <a:pPr algn="l" fontAlgn="base">
              <a:buFont typeface="Arial" panose="020B0604020202020204" pitchFamily="34" charset="0"/>
              <a:buChar char="•"/>
            </a:pPr>
            <a:r>
              <a:rPr lang="en-US" sz="2400" b="0" i="0" dirty="0">
                <a:solidFill>
                  <a:srgbClr val="21242C"/>
                </a:solidFill>
                <a:effectLst/>
                <a:latin typeface="Lato"/>
              </a:rPr>
              <a:t>If </a:t>
            </a:r>
            <a:r>
              <a:rPr lang="en-US" sz="2400" b="0" i="0" dirty="0">
                <a:solidFill>
                  <a:srgbClr val="21242C"/>
                </a:solidFill>
                <a:effectLst/>
                <a:latin typeface="KaTeX_Main"/>
              </a:rPr>
              <a:t>P(A) &gt; P(B)</a:t>
            </a:r>
            <a:r>
              <a:rPr lang="en-US" sz="2400" b="0" i="0" dirty="0">
                <a:solidFill>
                  <a:srgbClr val="21242C"/>
                </a:solidFill>
                <a:effectLst/>
                <a:latin typeface="Lato"/>
              </a:rPr>
              <a:t>, then event A has a higher chance of occurring than event B.</a:t>
            </a:r>
          </a:p>
          <a:p>
            <a:pPr algn="l" fontAlgn="base">
              <a:buFont typeface="Arial" panose="020B0604020202020204" pitchFamily="34" charset="0"/>
              <a:buChar char="•"/>
            </a:pPr>
            <a:r>
              <a:rPr lang="en-US" sz="2400" b="0" i="0" dirty="0">
                <a:solidFill>
                  <a:srgbClr val="21242C"/>
                </a:solidFill>
                <a:effectLst/>
                <a:latin typeface="Lato"/>
              </a:rPr>
              <a:t>If </a:t>
            </a:r>
            <a:r>
              <a:rPr lang="en-US" sz="2400" b="0" i="0" dirty="0">
                <a:solidFill>
                  <a:srgbClr val="21242C"/>
                </a:solidFill>
                <a:effectLst/>
                <a:latin typeface="KaTeX_Main"/>
              </a:rPr>
              <a:t>P(A) = P(B)</a:t>
            </a:r>
            <a:r>
              <a:rPr lang="en-US" sz="2400" i="1" dirty="0">
                <a:solidFill>
                  <a:srgbClr val="21242C"/>
                </a:solidFill>
                <a:latin typeface="KaTeX_Math"/>
              </a:rPr>
              <a:t>, </a:t>
            </a:r>
            <a:r>
              <a:rPr lang="en-US" sz="2400" b="0" i="0" dirty="0">
                <a:solidFill>
                  <a:srgbClr val="21242C"/>
                </a:solidFill>
                <a:effectLst/>
                <a:latin typeface="Lato"/>
              </a:rPr>
              <a:t>then events A and B are equally likely to occur.</a:t>
            </a:r>
          </a:p>
        </p:txBody>
      </p:sp>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1E2CBBE4-5A70-4CEB-B95B-29BCDB1128C7}"/>
                  </a:ext>
                </a:extLst>
              </p:cNvPr>
              <p:cNvGraphicFramePr>
                <a:graphicFrameLocks noChangeAspect="1"/>
              </p:cNvGraphicFramePr>
              <p:nvPr>
                <p:extLst>
                  <p:ext uri="{D42A27DB-BD31-4B8C-83A1-F6EECF244321}">
                    <p14:modId xmlns:p14="http://schemas.microsoft.com/office/powerpoint/2010/main" val="1439356699"/>
                  </p:ext>
                </p:extLst>
              </p:nvPr>
            </p:nvGraphicFramePr>
            <p:xfrm>
              <a:off x="10860624" y="5511924"/>
              <a:ext cx="986352" cy="1069270"/>
            </p:xfrm>
            <a:graphic>
              <a:graphicData uri="http://schemas.microsoft.com/office/drawing/2017/model3d">
                <am3d:model3d r:embed="rId3">
                  <am3d:spPr>
                    <a:xfrm>
                      <a:off x="0" y="0"/>
                      <a:ext cx="986352" cy="1069270"/>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2140161" ay="-510605" az="-363765"/>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1E2CBBE4-5A70-4CEB-B95B-29BCDB1128C7}"/>
                  </a:ext>
                </a:extLst>
              </p:cNvPr>
              <p:cNvPicPr>
                <a:picLocks noGrp="1" noRot="1" noChangeAspect="1" noMove="1" noResize="1" noEditPoints="1" noAdjustHandles="1" noChangeArrowheads="1" noChangeShapeType="1" noCrop="1"/>
              </p:cNvPicPr>
              <p:nvPr/>
            </p:nvPicPr>
            <p:blipFill>
              <a:blip r:embed="rId5"/>
              <a:stretch>
                <a:fillRect/>
              </a:stretch>
            </p:blipFill>
            <p:spPr>
              <a:xfrm>
                <a:off x="10860624" y="5511924"/>
                <a:ext cx="986352" cy="1069270"/>
              </a:xfrm>
              <a:prstGeom prst="rect">
                <a:avLst/>
              </a:prstGeom>
            </p:spPr>
          </p:pic>
        </mc:Fallback>
      </mc:AlternateContent>
    </p:spTree>
    <p:extLst>
      <p:ext uri="{BB962C8B-B14F-4D97-AF65-F5344CB8AC3E}">
        <p14:creationId xmlns:p14="http://schemas.microsoft.com/office/powerpoint/2010/main" val="24922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28CE-C028-4482-A563-7B2E50D24CF3}"/>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Basic Terminologies of Probability</a:t>
            </a:r>
          </a:p>
        </p:txBody>
      </p:sp>
      <p:sp>
        <p:nvSpPr>
          <p:cNvPr id="3" name="Content Placeholder 2">
            <a:extLst>
              <a:ext uri="{FF2B5EF4-FFF2-40B4-BE49-F238E27FC236}">
                <a16:creationId xmlns:a16="http://schemas.microsoft.com/office/drawing/2014/main" id="{84745FC0-6DF1-4D95-B192-4FE3B987E320}"/>
              </a:ext>
            </a:extLst>
          </p:cNvPr>
          <p:cNvSpPr>
            <a:spLocks noGrp="1"/>
          </p:cNvSpPr>
          <p:nvPr>
            <p:ph idx="1"/>
          </p:nvPr>
        </p:nvSpPr>
        <p:spPr>
          <a:xfrm>
            <a:off x="838200" y="1825625"/>
            <a:ext cx="10121348" cy="4351338"/>
          </a:xfrm>
        </p:spPr>
        <p:txBody>
          <a:bodyPr/>
          <a:lstStyle/>
          <a:p>
            <a:r>
              <a:rPr lang="en-US" b="1" dirty="0">
                <a:latin typeface="Times New Roman" panose="02020603050405020304" pitchFamily="18" charset="0"/>
                <a:cs typeface="Times New Roman" panose="02020603050405020304" pitchFamily="18" charset="0"/>
              </a:rPr>
              <a:t>Random Experiment</a:t>
            </a:r>
          </a:p>
          <a:p>
            <a:pPr marL="0" indent="0">
              <a:buNone/>
            </a:pPr>
            <a:r>
              <a:rPr lang="en-US" dirty="0"/>
              <a:t>A random experiment is a repeatable action that results in one of a well-defined set of outcomes. </a:t>
            </a:r>
          </a:p>
          <a:p>
            <a:pPr marL="0" indent="0">
              <a:buNone/>
            </a:pPr>
            <a:endParaRPr lang="en-US" dirty="0"/>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19B08E6-DFB9-4ABD-A294-4C4E596C44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3058" y="3542681"/>
            <a:ext cx="5625883" cy="2634282"/>
          </a:xfrm>
          <a:prstGeom prst="rect">
            <a:avLst/>
          </a:prstGeom>
        </p:spPr>
      </p:pic>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69E210FD-B34F-477A-8D1F-19E3C5ABC553}"/>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69E210FD-B34F-477A-8D1F-19E3C5ABC553}"/>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25823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8F92-D93B-4CF5-AF28-497356E6E6E9}"/>
              </a:ext>
            </a:extLst>
          </p:cNvPr>
          <p:cNvSpPr>
            <a:spLocks noGrp="1"/>
          </p:cNvSpPr>
          <p:nvPr>
            <p:ph type="title"/>
          </p:nvPr>
        </p:nvSpPr>
        <p:spPr>
          <a:xfrm>
            <a:off x="838200" y="681037"/>
            <a:ext cx="10515600" cy="1325563"/>
          </a:xfrm>
        </p:spPr>
        <p:txBody>
          <a:bodyPr>
            <a:normAutofit fontScale="90000"/>
          </a:bodyPr>
          <a:lstStyle/>
          <a:p>
            <a:r>
              <a:rPr lang="en-US" b="1" dirty="0">
                <a:latin typeface="Times New Roman" panose="02020603050405020304" pitchFamily="18" charset="0"/>
                <a:cs typeface="Times New Roman" panose="02020603050405020304" pitchFamily="18" charset="0"/>
              </a:rPr>
              <a:t>Basic Terminologies of Probability : Random Experiment – Example 1</a:t>
            </a:r>
            <a:br>
              <a:rPr lang="en-US" b="1"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939E7495-0066-4AB3-AAFF-C61122CFD629}"/>
              </a:ext>
            </a:extLst>
          </p:cNvPr>
          <p:cNvSpPr>
            <a:spLocks noGrp="1"/>
          </p:cNvSpPr>
          <p:nvPr>
            <p:ph idx="1"/>
          </p:nvPr>
        </p:nvSpPr>
        <p:spPr/>
        <p:txBody>
          <a:bodyPr/>
          <a:lstStyle/>
          <a:p>
            <a:pPr marL="0" indent="0">
              <a:buNone/>
            </a:pPr>
            <a:endParaRPr lang="en-US" dirty="0"/>
          </a:p>
          <a:p>
            <a:pPr marL="0" indent="0">
              <a:buNone/>
            </a:pPr>
            <a:r>
              <a:rPr lang="en-US" dirty="0"/>
              <a:t>Tossing a dice is an example of a random experiment. </a:t>
            </a:r>
          </a:p>
          <a:p>
            <a:pPr marL="0" indent="0">
              <a:buNone/>
            </a:pPr>
            <a:r>
              <a:rPr lang="en-US" dirty="0"/>
              <a:t>   </a:t>
            </a:r>
          </a:p>
          <a:p>
            <a:pPr marL="0" indent="0">
              <a:buNone/>
            </a:pPr>
            <a:endParaRPr lang="en-US" dirty="0"/>
          </a:p>
        </p:txBody>
      </p:sp>
      <p:pic>
        <p:nvPicPr>
          <p:cNvPr id="7" name="Picture 6">
            <a:extLst>
              <a:ext uri="{FF2B5EF4-FFF2-40B4-BE49-F238E27FC236}">
                <a16:creationId xmlns:a16="http://schemas.microsoft.com/office/drawing/2014/main" id="{E8572BF2-690F-42E8-85DC-49855E493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008" y="3004921"/>
            <a:ext cx="3313458" cy="2985097"/>
          </a:xfrm>
          <a:prstGeom prst="rect">
            <a:avLst/>
          </a:prstGeom>
        </p:spPr>
      </p:pic>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1DD7D946-7ECB-4997-802B-55B036F48967}"/>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1DD7D946-7ECB-4997-802B-55B036F48967}"/>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30787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TotalTime>
  <Words>1833</Words>
  <Application>Microsoft Office PowerPoint</Application>
  <PresentationFormat>Widescreen</PresentationFormat>
  <Paragraphs>181</Paragraphs>
  <Slides>66</Slides>
  <Notes>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66</vt:i4>
      </vt:variant>
    </vt:vector>
  </HeadingPairs>
  <TitlesOfParts>
    <vt:vector size="79" baseType="lpstr">
      <vt:lpstr>Arial</vt:lpstr>
      <vt:lpstr>Avenir Next LT Pro</vt:lpstr>
      <vt:lpstr>Calibri</vt:lpstr>
      <vt:lpstr>Calibri Light</vt:lpstr>
      <vt:lpstr>KaTeX_Main</vt:lpstr>
      <vt:lpstr>KaTeX_Math</vt:lpstr>
      <vt:lpstr>Lato</vt:lpstr>
      <vt:lpstr>Source Sans Pro</vt:lpstr>
      <vt:lpstr>Times New Roman</vt:lpstr>
      <vt:lpstr>Tw Cen MT</vt:lpstr>
      <vt:lpstr>Office Theme</vt:lpstr>
      <vt:lpstr>1_Office Theme</vt:lpstr>
      <vt:lpstr>ShapesVTI</vt:lpstr>
      <vt:lpstr>PowerPoint Presentation</vt:lpstr>
      <vt:lpstr>  Lecture 27 and 28 DISCRETE STRUCTURE</vt:lpstr>
      <vt:lpstr>Probability Use in Computer Science</vt:lpstr>
      <vt:lpstr>Probability Use in Computer Science</vt:lpstr>
      <vt:lpstr>Probability Use in Computer Science</vt:lpstr>
      <vt:lpstr>Probability</vt:lpstr>
      <vt:lpstr>Points to Remember about Probability</vt:lpstr>
      <vt:lpstr>Basic Terminologies of Probability</vt:lpstr>
      <vt:lpstr>Basic Terminologies of Probability : Random Experiment – Example 1 </vt:lpstr>
      <vt:lpstr>Basic Terminologies of Probability : Random Experiment – Example 2</vt:lpstr>
      <vt:lpstr>Basic Terminologies of Probability : Sample Size or Sample Space</vt:lpstr>
      <vt:lpstr>Basic Terminologies of Probability : Event</vt:lpstr>
      <vt:lpstr>1st Example of Probability : 1 Coin Tossing</vt:lpstr>
      <vt:lpstr>2nd Example of Probability : Rolling 1 Dice</vt:lpstr>
      <vt:lpstr>2nd Example of Probability : Rolling 1 Dice</vt:lpstr>
      <vt:lpstr>2nd Example of Probability : Rolling 1 Dice</vt:lpstr>
      <vt:lpstr>2nd Example of Probability : Rolling 1 Dice</vt:lpstr>
      <vt:lpstr>2nd Example of Probability : Rolling 1 Dice</vt:lpstr>
      <vt:lpstr>2nd Example of Probability : Rolling 1 Dice</vt:lpstr>
      <vt:lpstr>2nd Example of Probability : Rolling 1 Dice</vt:lpstr>
      <vt:lpstr>3rd Example of Probability</vt:lpstr>
      <vt:lpstr>3rd Example of Probability</vt:lpstr>
      <vt:lpstr>Combination</vt:lpstr>
      <vt:lpstr>Combination Daily Life Example </vt:lpstr>
      <vt:lpstr>Permutation</vt:lpstr>
      <vt:lpstr>Permutation Daily Life Example </vt:lpstr>
      <vt:lpstr>Mathematical definition of Permutation and Combination</vt:lpstr>
      <vt:lpstr>Permutations Types</vt:lpstr>
      <vt:lpstr>Permutations Types</vt:lpstr>
      <vt:lpstr>Permutations with Repetition Formula</vt:lpstr>
      <vt:lpstr>Exponent</vt:lpstr>
      <vt:lpstr>Permutations with Repetition Example</vt:lpstr>
      <vt:lpstr>Permutations without Repetition Formula</vt:lpstr>
      <vt:lpstr>Permutations without Repetition</vt:lpstr>
      <vt:lpstr>Suppose we have 16 pool balls and we selected 3 balls.</vt:lpstr>
      <vt:lpstr>Permutations without Repetition Example</vt:lpstr>
      <vt:lpstr>Permutations without Repetition Example</vt:lpstr>
      <vt:lpstr>Notations that are commonly use for Permutation</vt:lpstr>
      <vt:lpstr>PowerPoint Presentation</vt:lpstr>
      <vt:lpstr>Permutation Without Repetition Example </vt:lpstr>
      <vt:lpstr>Permutation Without Repetition Example </vt:lpstr>
      <vt:lpstr>Permutation Without Repetition Example </vt:lpstr>
      <vt:lpstr>Permutation Without Repetition Example </vt:lpstr>
      <vt:lpstr>Combinations</vt:lpstr>
      <vt:lpstr>Combinations with Repetition Formula</vt:lpstr>
      <vt:lpstr>1) Combinations with Repetition</vt:lpstr>
      <vt:lpstr>1) Combinations with Repetition</vt:lpstr>
      <vt:lpstr>1) Combinations with Repetition</vt:lpstr>
      <vt:lpstr>1) Combinations with Repetition</vt:lpstr>
      <vt:lpstr>2. Combinations without Repetition</vt:lpstr>
      <vt:lpstr>2. Combinations without Repetition Formula</vt:lpstr>
      <vt:lpstr>2. Combinations without Repetition Example</vt:lpstr>
      <vt:lpstr>2. Combinations without Repetition Example</vt:lpstr>
      <vt:lpstr>2. Combinations without Repetition Example</vt:lpstr>
      <vt:lpstr>2. Combinations without Repetition Example</vt:lpstr>
      <vt:lpstr>Difference between Combination and Permutation</vt:lpstr>
      <vt:lpstr>PowerPoint Presentation</vt:lpstr>
      <vt:lpstr>Complement of Probabilities </vt:lpstr>
      <vt:lpstr>Complement of Probabilities </vt:lpstr>
      <vt:lpstr>Complement of Probabilities</vt:lpstr>
      <vt:lpstr>Complement of Probabilities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Combination</dc:title>
  <dc:creator>Sara Shafique</dc:creator>
  <cp:lastModifiedBy>Sara Shafique</cp:lastModifiedBy>
  <cp:revision>44</cp:revision>
  <dcterms:created xsi:type="dcterms:W3CDTF">2022-06-18T22:23:57Z</dcterms:created>
  <dcterms:modified xsi:type="dcterms:W3CDTF">2022-06-25T08:54:16Z</dcterms:modified>
</cp:coreProperties>
</file>